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9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563486-38A3-4AA2-B3B9-3521A15A3F0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0075FD53-FB37-4910-A8B4-C2EE7384B313}">
      <dgm:prSet/>
      <dgm:spPr/>
      <dgm:t>
        <a:bodyPr/>
        <a:lstStyle/>
        <a:p>
          <a:r>
            <a:rPr lang="en-US"/>
            <a:t>Facebook</a:t>
          </a:r>
        </a:p>
      </dgm:t>
    </dgm:pt>
    <dgm:pt modelId="{BA606A56-7957-463E-8FF0-8BB07466190C}" type="parTrans" cxnId="{23F7ACB8-9814-498F-8B1D-B0B08A780C79}">
      <dgm:prSet/>
      <dgm:spPr/>
      <dgm:t>
        <a:bodyPr/>
        <a:lstStyle/>
        <a:p>
          <a:endParaRPr lang="en-US"/>
        </a:p>
      </dgm:t>
    </dgm:pt>
    <dgm:pt modelId="{A3474542-13DB-4D59-BECF-C0BA189A1369}" type="sibTrans" cxnId="{23F7ACB8-9814-498F-8B1D-B0B08A780C79}">
      <dgm:prSet/>
      <dgm:spPr/>
      <dgm:t>
        <a:bodyPr/>
        <a:lstStyle/>
        <a:p>
          <a:endParaRPr lang="en-US"/>
        </a:p>
      </dgm:t>
    </dgm:pt>
    <dgm:pt modelId="{DFF035EE-3639-4E33-B3F8-857E9B3C3CF6}">
      <dgm:prSet/>
      <dgm:spPr/>
      <dgm:t>
        <a:bodyPr/>
        <a:lstStyle/>
        <a:p>
          <a:r>
            <a:rPr lang="en-US" dirty="0"/>
            <a:t>Instagram</a:t>
          </a:r>
        </a:p>
      </dgm:t>
    </dgm:pt>
    <dgm:pt modelId="{B13FA3F1-5430-48DD-BBD0-5398139BE48E}" type="parTrans" cxnId="{F5D09A34-19B7-4003-AB34-BB74499AFE14}">
      <dgm:prSet/>
      <dgm:spPr/>
      <dgm:t>
        <a:bodyPr/>
        <a:lstStyle/>
        <a:p>
          <a:endParaRPr lang="en-US"/>
        </a:p>
      </dgm:t>
    </dgm:pt>
    <dgm:pt modelId="{0556086F-7773-49EE-9DDA-1A283D017381}" type="sibTrans" cxnId="{F5D09A34-19B7-4003-AB34-BB74499AFE14}">
      <dgm:prSet/>
      <dgm:spPr/>
      <dgm:t>
        <a:bodyPr/>
        <a:lstStyle/>
        <a:p>
          <a:endParaRPr lang="en-US"/>
        </a:p>
      </dgm:t>
    </dgm:pt>
    <dgm:pt modelId="{678708B9-D71E-4ECC-933A-978DAC598009}">
      <dgm:prSet/>
      <dgm:spPr/>
      <dgm:t>
        <a:bodyPr/>
        <a:lstStyle/>
        <a:p>
          <a:r>
            <a:rPr lang="en-US"/>
            <a:t>Twitter</a:t>
          </a:r>
        </a:p>
      </dgm:t>
    </dgm:pt>
    <dgm:pt modelId="{F59C98FD-7D31-468B-B9EA-4138449E60F8}" type="parTrans" cxnId="{94788C28-E929-43FF-AAA5-78AD72F9E66C}">
      <dgm:prSet/>
      <dgm:spPr/>
      <dgm:t>
        <a:bodyPr/>
        <a:lstStyle/>
        <a:p>
          <a:endParaRPr lang="en-US"/>
        </a:p>
      </dgm:t>
    </dgm:pt>
    <dgm:pt modelId="{E4FB944A-3E97-4A19-9561-01244C113E34}" type="sibTrans" cxnId="{94788C28-E929-43FF-AAA5-78AD72F9E66C}">
      <dgm:prSet/>
      <dgm:spPr/>
      <dgm:t>
        <a:bodyPr/>
        <a:lstStyle/>
        <a:p>
          <a:endParaRPr lang="en-US"/>
        </a:p>
      </dgm:t>
    </dgm:pt>
    <dgm:pt modelId="{84AB7A2A-0E4C-451B-8208-31FAD12062FF}">
      <dgm:prSet/>
      <dgm:spPr/>
      <dgm:t>
        <a:bodyPr/>
        <a:lstStyle/>
        <a:p>
          <a:r>
            <a:rPr lang="en-US"/>
            <a:t>LinkedIn</a:t>
          </a:r>
        </a:p>
      </dgm:t>
    </dgm:pt>
    <dgm:pt modelId="{9E2B401F-F940-4828-933A-A235636FB4F3}" type="parTrans" cxnId="{BAFC98DD-1B78-41E7-A8F3-26F66B5E6AA0}">
      <dgm:prSet/>
      <dgm:spPr/>
      <dgm:t>
        <a:bodyPr/>
        <a:lstStyle/>
        <a:p>
          <a:endParaRPr lang="en-US"/>
        </a:p>
      </dgm:t>
    </dgm:pt>
    <dgm:pt modelId="{96300FC3-B392-480C-A480-1BA399871E50}" type="sibTrans" cxnId="{BAFC98DD-1B78-41E7-A8F3-26F66B5E6AA0}">
      <dgm:prSet/>
      <dgm:spPr/>
      <dgm:t>
        <a:bodyPr/>
        <a:lstStyle/>
        <a:p>
          <a:endParaRPr lang="en-US"/>
        </a:p>
      </dgm:t>
    </dgm:pt>
    <dgm:pt modelId="{5CB67959-7BB0-4F46-BB6C-5AEF7CF47123}">
      <dgm:prSet/>
      <dgm:spPr/>
      <dgm:t>
        <a:bodyPr/>
        <a:lstStyle/>
        <a:p>
          <a:r>
            <a:rPr lang="en-US"/>
            <a:t>Pinterest</a:t>
          </a:r>
        </a:p>
      </dgm:t>
    </dgm:pt>
    <dgm:pt modelId="{0460BE92-1996-498A-AAC4-A7A4D5C3949C}" type="parTrans" cxnId="{BB34E75B-1610-49B0-A2DC-4919308A9E4F}">
      <dgm:prSet/>
      <dgm:spPr/>
      <dgm:t>
        <a:bodyPr/>
        <a:lstStyle/>
        <a:p>
          <a:endParaRPr lang="en-US"/>
        </a:p>
      </dgm:t>
    </dgm:pt>
    <dgm:pt modelId="{5FCD35BE-72A2-416C-A332-3F6CA469311A}" type="sibTrans" cxnId="{BB34E75B-1610-49B0-A2DC-4919308A9E4F}">
      <dgm:prSet/>
      <dgm:spPr/>
      <dgm:t>
        <a:bodyPr/>
        <a:lstStyle/>
        <a:p>
          <a:endParaRPr lang="en-US"/>
        </a:p>
      </dgm:t>
    </dgm:pt>
    <dgm:pt modelId="{B683519C-3362-44B0-9B61-2AD42A8EA4F1}">
      <dgm:prSet/>
      <dgm:spPr/>
      <dgm:t>
        <a:bodyPr/>
        <a:lstStyle/>
        <a:p>
          <a:r>
            <a:rPr lang="en-US"/>
            <a:t>Snapchat</a:t>
          </a:r>
        </a:p>
      </dgm:t>
    </dgm:pt>
    <dgm:pt modelId="{3BE7AD21-F4A0-464C-9C42-6B7BFBFB8DD9}" type="parTrans" cxnId="{DC1EB85C-95E5-4D39-B765-22B1A89AEDA2}">
      <dgm:prSet/>
      <dgm:spPr/>
      <dgm:t>
        <a:bodyPr/>
        <a:lstStyle/>
        <a:p>
          <a:endParaRPr lang="en-US"/>
        </a:p>
      </dgm:t>
    </dgm:pt>
    <dgm:pt modelId="{2116FA81-BD43-49A4-8E16-1CDA3F39E75C}" type="sibTrans" cxnId="{DC1EB85C-95E5-4D39-B765-22B1A89AEDA2}">
      <dgm:prSet/>
      <dgm:spPr/>
      <dgm:t>
        <a:bodyPr/>
        <a:lstStyle/>
        <a:p>
          <a:endParaRPr lang="en-US"/>
        </a:p>
      </dgm:t>
    </dgm:pt>
    <dgm:pt modelId="{F7830211-0A96-497A-A1B6-CA2D3300A77B}">
      <dgm:prSet/>
      <dgm:spPr/>
      <dgm:t>
        <a:bodyPr/>
        <a:lstStyle/>
        <a:p>
          <a:r>
            <a:rPr lang="en-US"/>
            <a:t>WhatsApp</a:t>
          </a:r>
        </a:p>
      </dgm:t>
    </dgm:pt>
    <dgm:pt modelId="{96038269-5982-466A-9E75-D09F63C862AA}" type="parTrans" cxnId="{A58144E3-678E-4ED1-A216-029D8B0A693A}">
      <dgm:prSet/>
      <dgm:spPr/>
      <dgm:t>
        <a:bodyPr/>
        <a:lstStyle/>
        <a:p>
          <a:endParaRPr lang="en-US"/>
        </a:p>
      </dgm:t>
    </dgm:pt>
    <dgm:pt modelId="{42FFDEC1-A8A5-430D-AA34-D0853C6DE44F}" type="sibTrans" cxnId="{A58144E3-678E-4ED1-A216-029D8B0A693A}">
      <dgm:prSet/>
      <dgm:spPr/>
      <dgm:t>
        <a:bodyPr/>
        <a:lstStyle/>
        <a:p>
          <a:endParaRPr lang="en-US"/>
        </a:p>
      </dgm:t>
    </dgm:pt>
    <dgm:pt modelId="{07B45A3D-6F55-43BE-8CED-4F474CD3BF9D}">
      <dgm:prSet/>
      <dgm:spPr/>
      <dgm:t>
        <a:bodyPr/>
        <a:lstStyle/>
        <a:p>
          <a:r>
            <a:rPr lang="en-US"/>
            <a:t>Reddit</a:t>
          </a:r>
        </a:p>
      </dgm:t>
    </dgm:pt>
    <dgm:pt modelId="{EDA1D24E-A676-4519-9ADD-10AA5B5C75E7}" type="parTrans" cxnId="{28ACC93A-43C0-4F38-A888-66912DD8EF59}">
      <dgm:prSet/>
      <dgm:spPr/>
      <dgm:t>
        <a:bodyPr/>
        <a:lstStyle/>
        <a:p>
          <a:endParaRPr lang="en-US"/>
        </a:p>
      </dgm:t>
    </dgm:pt>
    <dgm:pt modelId="{F9AB4E51-5CE8-4AD6-9087-246363B7BE20}" type="sibTrans" cxnId="{28ACC93A-43C0-4F38-A888-66912DD8EF59}">
      <dgm:prSet/>
      <dgm:spPr/>
      <dgm:t>
        <a:bodyPr/>
        <a:lstStyle/>
        <a:p>
          <a:endParaRPr lang="en-US"/>
        </a:p>
      </dgm:t>
    </dgm:pt>
    <dgm:pt modelId="{895988C2-BB6E-449C-ABC8-B2F3BE2DB28A}">
      <dgm:prSet/>
      <dgm:spPr/>
      <dgm:t>
        <a:bodyPr/>
        <a:lstStyle/>
        <a:p>
          <a:r>
            <a:rPr lang="en-US"/>
            <a:t>Tumblr</a:t>
          </a:r>
        </a:p>
      </dgm:t>
    </dgm:pt>
    <dgm:pt modelId="{CD811F06-EADA-4440-93AE-4BD54869818A}" type="parTrans" cxnId="{DC7B76B3-6C15-4F68-93FC-A676073DCEFA}">
      <dgm:prSet/>
      <dgm:spPr/>
      <dgm:t>
        <a:bodyPr/>
        <a:lstStyle/>
        <a:p>
          <a:endParaRPr lang="en-US"/>
        </a:p>
      </dgm:t>
    </dgm:pt>
    <dgm:pt modelId="{CD56D7B9-CB7C-4D02-9B5D-CA56886A2F74}" type="sibTrans" cxnId="{DC7B76B3-6C15-4F68-93FC-A676073DCEFA}">
      <dgm:prSet/>
      <dgm:spPr/>
      <dgm:t>
        <a:bodyPr/>
        <a:lstStyle/>
        <a:p>
          <a:endParaRPr lang="en-US"/>
        </a:p>
      </dgm:t>
    </dgm:pt>
    <dgm:pt modelId="{B455780E-C962-4D3A-9441-F234ED99A972}">
      <dgm:prSet/>
      <dgm:spPr/>
      <dgm:t>
        <a:bodyPr/>
        <a:lstStyle/>
        <a:p>
          <a:r>
            <a:rPr lang="en-US"/>
            <a:t>Tik Tok</a:t>
          </a:r>
        </a:p>
      </dgm:t>
    </dgm:pt>
    <dgm:pt modelId="{D955CF9C-E87D-4384-B48E-B32D1C74ED1C}" type="parTrans" cxnId="{41C6D600-10BA-485B-9E29-3F1BF158C21D}">
      <dgm:prSet/>
      <dgm:spPr/>
      <dgm:t>
        <a:bodyPr/>
        <a:lstStyle/>
        <a:p>
          <a:endParaRPr lang="en-US"/>
        </a:p>
      </dgm:t>
    </dgm:pt>
    <dgm:pt modelId="{F30B6CDE-7885-4399-AFD0-2D2C52F72825}" type="sibTrans" cxnId="{41C6D600-10BA-485B-9E29-3F1BF158C21D}">
      <dgm:prSet/>
      <dgm:spPr/>
      <dgm:t>
        <a:bodyPr/>
        <a:lstStyle/>
        <a:p>
          <a:endParaRPr lang="en-US"/>
        </a:p>
      </dgm:t>
    </dgm:pt>
    <dgm:pt modelId="{BCA010A9-09ED-4E88-96CB-DA9274F05DC2}" type="pres">
      <dgm:prSet presAssocID="{6D563486-38A3-4AA2-B3B9-3521A15A3F06}" presName="diagram" presStyleCnt="0">
        <dgm:presLayoutVars>
          <dgm:dir/>
          <dgm:resizeHandles val="exact"/>
        </dgm:presLayoutVars>
      </dgm:prSet>
      <dgm:spPr/>
    </dgm:pt>
    <dgm:pt modelId="{02A95540-104C-405A-883D-909CDFB6E0E0}" type="pres">
      <dgm:prSet presAssocID="{0075FD53-FB37-4910-A8B4-C2EE7384B313}" presName="node" presStyleLbl="node1" presStyleIdx="0" presStyleCnt="10">
        <dgm:presLayoutVars>
          <dgm:bulletEnabled val="1"/>
        </dgm:presLayoutVars>
      </dgm:prSet>
      <dgm:spPr/>
    </dgm:pt>
    <dgm:pt modelId="{412265DC-D2FA-4E7A-AD72-37374EE24B7A}" type="pres">
      <dgm:prSet presAssocID="{A3474542-13DB-4D59-BECF-C0BA189A1369}" presName="sibTrans" presStyleCnt="0"/>
      <dgm:spPr/>
    </dgm:pt>
    <dgm:pt modelId="{E0674828-0F76-4EE5-BCA1-0E71F0D5BF37}" type="pres">
      <dgm:prSet presAssocID="{DFF035EE-3639-4E33-B3F8-857E9B3C3CF6}" presName="node" presStyleLbl="node1" presStyleIdx="1" presStyleCnt="10">
        <dgm:presLayoutVars>
          <dgm:bulletEnabled val="1"/>
        </dgm:presLayoutVars>
      </dgm:prSet>
      <dgm:spPr/>
    </dgm:pt>
    <dgm:pt modelId="{343487A7-3069-4B39-BF0D-1E4951467E3B}" type="pres">
      <dgm:prSet presAssocID="{0556086F-7773-49EE-9DDA-1A283D017381}" presName="sibTrans" presStyleCnt="0"/>
      <dgm:spPr/>
    </dgm:pt>
    <dgm:pt modelId="{9393AD36-7D46-4511-BB2B-0FBE735B616E}" type="pres">
      <dgm:prSet presAssocID="{678708B9-D71E-4ECC-933A-978DAC598009}" presName="node" presStyleLbl="node1" presStyleIdx="2" presStyleCnt="10">
        <dgm:presLayoutVars>
          <dgm:bulletEnabled val="1"/>
        </dgm:presLayoutVars>
      </dgm:prSet>
      <dgm:spPr/>
    </dgm:pt>
    <dgm:pt modelId="{3E72DB12-F552-499C-9F31-92FAB3FED77A}" type="pres">
      <dgm:prSet presAssocID="{E4FB944A-3E97-4A19-9561-01244C113E34}" presName="sibTrans" presStyleCnt="0"/>
      <dgm:spPr/>
    </dgm:pt>
    <dgm:pt modelId="{88AE7972-ED86-48A7-AFF0-2E32AEBA2FB3}" type="pres">
      <dgm:prSet presAssocID="{84AB7A2A-0E4C-451B-8208-31FAD12062FF}" presName="node" presStyleLbl="node1" presStyleIdx="3" presStyleCnt="10">
        <dgm:presLayoutVars>
          <dgm:bulletEnabled val="1"/>
        </dgm:presLayoutVars>
      </dgm:prSet>
      <dgm:spPr/>
    </dgm:pt>
    <dgm:pt modelId="{A15E98BF-F261-4FB6-BCAF-BA6374FA6BC5}" type="pres">
      <dgm:prSet presAssocID="{96300FC3-B392-480C-A480-1BA399871E50}" presName="sibTrans" presStyleCnt="0"/>
      <dgm:spPr/>
    </dgm:pt>
    <dgm:pt modelId="{0E14CF26-B2DF-47A0-AF47-E89BA144A771}" type="pres">
      <dgm:prSet presAssocID="{5CB67959-7BB0-4F46-BB6C-5AEF7CF47123}" presName="node" presStyleLbl="node1" presStyleIdx="4" presStyleCnt="10">
        <dgm:presLayoutVars>
          <dgm:bulletEnabled val="1"/>
        </dgm:presLayoutVars>
      </dgm:prSet>
      <dgm:spPr/>
    </dgm:pt>
    <dgm:pt modelId="{7B131EAB-9EA0-4B5A-893E-B358E706E56C}" type="pres">
      <dgm:prSet presAssocID="{5FCD35BE-72A2-416C-A332-3F6CA469311A}" presName="sibTrans" presStyleCnt="0"/>
      <dgm:spPr/>
    </dgm:pt>
    <dgm:pt modelId="{BA9874DD-0550-4263-A7FE-207D0D58A1C4}" type="pres">
      <dgm:prSet presAssocID="{B683519C-3362-44B0-9B61-2AD42A8EA4F1}" presName="node" presStyleLbl="node1" presStyleIdx="5" presStyleCnt="10">
        <dgm:presLayoutVars>
          <dgm:bulletEnabled val="1"/>
        </dgm:presLayoutVars>
      </dgm:prSet>
      <dgm:spPr/>
    </dgm:pt>
    <dgm:pt modelId="{40DE4EBB-42F6-4C30-9F59-3A761C43909C}" type="pres">
      <dgm:prSet presAssocID="{2116FA81-BD43-49A4-8E16-1CDA3F39E75C}" presName="sibTrans" presStyleCnt="0"/>
      <dgm:spPr/>
    </dgm:pt>
    <dgm:pt modelId="{01354674-9664-490D-A85D-26B9E6EA28A5}" type="pres">
      <dgm:prSet presAssocID="{F7830211-0A96-497A-A1B6-CA2D3300A77B}" presName="node" presStyleLbl="node1" presStyleIdx="6" presStyleCnt="10">
        <dgm:presLayoutVars>
          <dgm:bulletEnabled val="1"/>
        </dgm:presLayoutVars>
      </dgm:prSet>
      <dgm:spPr/>
    </dgm:pt>
    <dgm:pt modelId="{D14C20D9-7AF8-4691-B0D4-54134464D05A}" type="pres">
      <dgm:prSet presAssocID="{42FFDEC1-A8A5-430D-AA34-D0853C6DE44F}" presName="sibTrans" presStyleCnt="0"/>
      <dgm:spPr/>
    </dgm:pt>
    <dgm:pt modelId="{2BE057EC-6D8D-4CE9-AB0F-65E500F4D3C6}" type="pres">
      <dgm:prSet presAssocID="{07B45A3D-6F55-43BE-8CED-4F474CD3BF9D}" presName="node" presStyleLbl="node1" presStyleIdx="7" presStyleCnt="10">
        <dgm:presLayoutVars>
          <dgm:bulletEnabled val="1"/>
        </dgm:presLayoutVars>
      </dgm:prSet>
      <dgm:spPr/>
    </dgm:pt>
    <dgm:pt modelId="{889DE3B9-AD4B-4406-A068-419ED0DD51D4}" type="pres">
      <dgm:prSet presAssocID="{F9AB4E51-5CE8-4AD6-9087-246363B7BE20}" presName="sibTrans" presStyleCnt="0"/>
      <dgm:spPr/>
    </dgm:pt>
    <dgm:pt modelId="{B66BEC01-A72D-43F1-AA3E-1A16CCAFAAA2}" type="pres">
      <dgm:prSet presAssocID="{895988C2-BB6E-449C-ABC8-B2F3BE2DB28A}" presName="node" presStyleLbl="node1" presStyleIdx="8" presStyleCnt="10">
        <dgm:presLayoutVars>
          <dgm:bulletEnabled val="1"/>
        </dgm:presLayoutVars>
      </dgm:prSet>
      <dgm:spPr/>
    </dgm:pt>
    <dgm:pt modelId="{A998A0F9-8D6E-4272-A404-B9577A281316}" type="pres">
      <dgm:prSet presAssocID="{CD56D7B9-CB7C-4D02-9B5D-CA56886A2F74}" presName="sibTrans" presStyleCnt="0"/>
      <dgm:spPr/>
    </dgm:pt>
    <dgm:pt modelId="{A344E08F-FD16-4B2B-945F-2A0B63380761}" type="pres">
      <dgm:prSet presAssocID="{B455780E-C962-4D3A-9441-F234ED99A972}" presName="node" presStyleLbl="node1" presStyleIdx="9" presStyleCnt="10">
        <dgm:presLayoutVars>
          <dgm:bulletEnabled val="1"/>
        </dgm:presLayoutVars>
      </dgm:prSet>
      <dgm:spPr/>
    </dgm:pt>
  </dgm:ptLst>
  <dgm:cxnLst>
    <dgm:cxn modelId="{41C6D600-10BA-485B-9E29-3F1BF158C21D}" srcId="{6D563486-38A3-4AA2-B3B9-3521A15A3F06}" destId="{B455780E-C962-4D3A-9441-F234ED99A972}" srcOrd="9" destOrd="0" parTransId="{D955CF9C-E87D-4384-B48E-B32D1C74ED1C}" sibTransId="{F30B6CDE-7885-4399-AFD0-2D2C52F72825}"/>
    <dgm:cxn modelId="{316EE203-C0A3-4AE4-8C2F-F07C98AE3516}" type="presOf" srcId="{B683519C-3362-44B0-9B61-2AD42A8EA4F1}" destId="{BA9874DD-0550-4263-A7FE-207D0D58A1C4}" srcOrd="0" destOrd="0" presId="urn:microsoft.com/office/officeart/2005/8/layout/default"/>
    <dgm:cxn modelId="{7F44C00C-D493-4176-B8EC-F5C0CEE171E4}" type="presOf" srcId="{DFF035EE-3639-4E33-B3F8-857E9B3C3CF6}" destId="{E0674828-0F76-4EE5-BCA1-0E71F0D5BF37}" srcOrd="0" destOrd="0" presId="urn:microsoft.com/office/officeart/2005/8/layout/default"/>
    <dgm:cxn modelId="{94788C28-E929-43FF-AAA5-78AD72F9E66C}" srcId="{6D563486-38A3-4AA2-B3B9-3521A15A3F06}" destId="{678708B9-D71E-4ECC-933A-978DAC598009}" srcOrd="2" destOrd="0" parTransId="{F59C98FD-7D31-468B-B9EA-4138449E60F8}" sibTransId="{E4FB944A-3E97-4A19-9561-01244C113E34}"/>
    <dgm:cxn modelId="{80A35831-FA80-4616-8547-909E0E6B45D1}" type="presOf" srcId="{07B45A3D-6F55-43BE-8CED-4F474CD3BF9D}" destId="{2BE057EC-6D8D-4CE9-AB0F-65E500F4D3C6}" srcOrd="0" destOrd="0" presId="urn:microsoft.com/office/officeart/2005/8/layout/default"/>
    <dgm:cxn modelId="{F5D09A34-19B7-4003-AB34-BB74499AFE14}" srcId="{6D563486-38A3-4AA2-B3B9-3521A15A3F06}" destId="{DFF035EE-3639-4E33-B3F8-857E9B3C3CF6}" srcOrd="1" destOrd="0" parTransId="{B13FA3F1-5430-48DD-BBD0-5398139BE48E}" sibTransId="{0556086F-7773-49EE-9DDA-1A283D017381}"/>
    <dgm:cxn modelId="{28ACC93A-43C0-4F38-A888-66912DD8EF59}" srcId="{6D563486-38A3-4AA2-B3B9-3521A15A3F06}" destId="{07B45A3D-6F55-43BE-8CED-4F474CD3BF9D}" srcOrd="7" destOrd="0" parTransId="{EDA1D24E-A676-4519-9ADD-10AA5B5C75E7}" sibTransId="{F9AB4E51-5CE8-4AD6-9087-246363B7BE20}"/>
    <dgm:cxn modelId="{BB34E75B-1610-49B0-A2DC-4919308A9E4F}" srcId="{6D563486-38A3-4AA2-B3B9-3521A15A3F06}" destId="{5CB67959-7BB0-4F46-BB6C-5AEF7CF47123}" srcOrd="4" destOrd="0" parTransId="{0460BE92-1996-498A-AAC4-A7A4D5C3949C}" sibTransId="{5FCD35BE-72A2-416C-A332-3F6CA469311A}"/>
    <dgm:cxn modelId="{DC1EB85C-95E5-4D39-B765-22B1A89AEDA2}" srcId="{6D563486-38A3-4AA2-B3B9-3521A15A3F06}" destId="{B683519C-3362-44B0-9B61-2AD42A8EA4F1}" srcOrd="5" destOrd="0" parTransId="{3BE7AD21-F4A0-464C-9C42-6B7BFBFB8DD9}" sibTransId="{2116FA81-BD43-49A4-8E16-1CDA3F39E75C}"/>
    <dgm:cxn modelId="{24BF9F44-499C-4437-BFD7-C40019DFF09E}" type="presOf" srcId="{6D563486-38A3-4AA2-B3B9-3521A15A3F06}" destId="{BCA010A9-09ED-4E88-96CB-DA9274F05DC2}" srcOrd="0" destOrd="0" presId="urn:microsoft.com/office/officeart/2005/8/layout/default"/>
    <dgm:cxn modelId="{FEA8FF66-754B-4913-970B-DBEE6CB5738C}" type="presOf" srcId="{5CB67959-7BB0-4F46-BB6C-5AEF7CF47123}" destId="{0E14CF26-B2DF-47A0-AF47-E89BA144A771}" srcOrd="0" destOrd="0" presId="urn:microsoft.com/office/officeart/2005/8/layout/default"/>
    <dgm:cxn modelId="{CA5FEA50-6095-4A01-BA3B-947355DE783C}" type="presOf" srcId="{F7830211-0A96-497A-A1B6-CA2D3300A77B}" destId="{01354674-9664-490D-A85D-26B9E6EA28A5}" srcOrd="0" destOrd="0" presId="urn:microsoft.com/office/officeart/2005/8/layout/default"/>
    <dgm:cxn modelId="{664C427E-F24F-4F07-993B-D21919251241}" type="presOf" srcId="{84AB7A2A-0E4C-451B-8208-31FAD12062FF}" destId="{88AE7972-ED86-48A7-AFF0-2E32AEBA2FB3}" srcOrd="0" destOrd="0" presId="urn:microsoft.com/office/officeart/2005/8/layout/default"/>
    <dgm:cxn modelId="{EA11A77E-ADD4-47C8-B1D2-B0E3A256549A}" type="presOf" srcId="{B455780E-C962-4D3A-9441-F234ED99A972}" destId="{A344E08F-FD16-4B2B-945F-2A0B63380761}" srcOrd="0" destOrd="0" presId="urn:microsoft.com/office/officeart/2005/8/layout/default"/>
    <dgm:cxn modelId="{57AB62AA-6995-4024-B1FF-886D0D334211}" type="presOf" srcId="{895988C2-BB6E-449C-ABC8-B2F3BE2DB28A}" destId="{B66BEC01-A72D-43F1-AA3E-1A16CCAFAAA2}" srcOrd="0" destOrd="0" presId="urn:microsoft.com/office/officeart/2005/8/layout/default"/>
    <dgm:cxn modelId="{DC7B76B3-6C15-4F68-93FC-A676073DCEFA}" srcId="{6D563486-38A3-4AA2-B3B9-3521A15A3F06}" destId="{895988C2-BB6E-449C-ABC8-B2F3BE2DB28A}" srcOrd="8" destOrd="0" parTransId="{CD811F06-EADA-4440-93AE-4BD54869818A}" sibTransId="{CD56D7B9-CB7C-4D02-9B5D-CA56886A2F74}"/>
    <dgm:cxn modelId="{23F7ACB8-9814-498F-8B1D-B0B08A780C79}" srcId="{6D563486-38A3-4AA2-B3B9-3521A15A3F06}" destId="{0075FD53-FB37-4910-A8B4-C2EE7384B313}" srcOrd="0" destOrd="0" parTransId="{BA606A56-7957-463E-8FF0-8BB07466190C}" sibTransId="{A3474542-13DB-4D59-BECF-C0BA189A1369}"/>
    <dgm:cxn modelId="{7FD206C7-7F9D-4748-B0BA-E48C6507CCAA}" type="presOf" srcId="{0075FD53-FB37-4910-A8B4-C2EE7384B313}" destId="{02A95540-104C-405A-883D-909CDFB6E0E0}" srcOrd="0" destOrd="0" presId="urn:microsoft.com/office/officeart/2005/8/layout/default"/>
    <dgm:cxn modelId="{2F2720CA-9AB1-4EFF-9A17-26B759EBF82D}" type="presOf" srcId="{678708B9-D71E-4ECC-933A-978DAC598009}" destId="{9393AD36-7D46-4511-BB2B-0FBE735B616E}" srcOrd="0" destOrd="0" presId="urn:microsoft.com/office/officeart/2005/8/layout/default"/>
    <dgm:cxn modelId="{BAFC98DD-1B78-41E7-A8F3-26F66B5E6AA0}" srcId="{6D563486-38A3-4AA2-B3B9-3521A15A3F06}" destId="{84AB7A2A-0E4C-451B-8208-31FAD12062FF}" srcOrd="3" destOrd="0" parTransId="{9E2B401F-F940-4828-933A-A235636FB4F3}" sibTransId="{96300FC3-B392-480C-A480-1BA399871E50}"/>
    <dgm:cxn modelId="{A58144E3-678E-4ED1-A216-029D8B0A693A}" srcId="{6D563486-38A3-4AA2-B3B9-3521A15A3F06}" destId="{F7830211-0A96-497A-A1B6-CA2D3300A77B}" srcOrd="6" destOrd="0" parTransId="{96038269-5982-466A-9E75-D09F63C862AA}" sibTransId="{42FFDEC1-A8A5-430D-AA34-D0853C6DE44F}"/>
    <dgm:cxn modelId="{D4F86DA9-D5CD-46BF-826A-595596FBFA30}" type="presParOf" srcId="{BCA010A9-09ED-4E88-96CB-DA9274F05DC2}" destId="{02A95540-104C-405A-883D-909CDFB6E0E0}" srcOrd="0" destOrd="0" presId="urn:microsoft.com/office/officeart/2005/8/layout/default"/>
    <dgm:cxn modelId="{DC0C8AE0-35A1-448F-A355-08802077CCAE}" type="presParOf" srcId="{BCA010A9-09ED-4E88-96CB-DA9274F05DC2}" destId="{412265DC-D2FA-4E7A-AD72-37374EE24B7A}" srcOrd="1" destOrd="0" presId="urn:microsoft.com/office/officeart/2005/8/layout/default"/>
    <dgm:cxn modelId="{B20ABF5C-D53C-4C18-914F-8644A7DB8146}" type="presParOf" srcId="{BCA010A9-09ED-4E88-96CB-DA9274F05DC2}" destId="{E0674828-0F76-4EE5-BCA1-0E71F0D5BF37}" srcOrd="2" destOrd="0" presId="urn:microsoft.com/office/officeart/2005/8/layout/default"/>
    <dgm:cxn modelId="{E413D22C-AAB8-42E9-9621-ACF403A2A8E0}" type="presParOf" srcId="{BCA010A9-09ED-4E88-96CB-DA9274F05DC2}" destId="{343487A7-3069-4B39-BF0D-1E4951467E3B}" srcOrd="3" destOrd="0" presId="urn:microsoft.com/office/officeart/2005/8/layout/default"/>
    <dgm:cxn modelId="{D2F5821D-D6FF-41C1-A4E0-231408DE1E36}" type="presParOf" srcId="{BCA010A9-09ED-4E88-96CB-DA9274F05DC2}" destId="{9393AD36-7D46-4511-BB2B-0FBE735B616E}" srcOrd="4" destOrd="0" presId="urn:microsoft.com/office/officeart/2005/8/layout/default"/>
    <dgm:cxn modelId="{DBA9A0DA-7B86-4281-AE22-7F2F6C3B6921}" type="presParOf" srcId="{BCA010A9-09ED-4E88-96CB-DA9274F05DC2}" destId="{3E72DB12-F552-499C-9F31-92FAB3FED77A}" srcOrd="5" destOrd="0" presId="urn:microsoft.com/office/officeart/2005/8/layout/default"/>
    <dgm:cxn modelId="{14405D22-49BA-42A6-96EE-CE9A2BE499E9}" type="presParOf" srcId="{BCA010A9-09ED-4E88-96CB-DA9274F05DC2}" destId="{88AE7972-ED86-48A7-AFF0-2E32AEBA2FB3}" srcOrd="6" destOrd="0" presId="urn:microsoft.com/office/officeart/2005/8/layout/default"/>
    <dgm:cxn modelId="{AD5CF4FB-F40C-4FEF-BCD4-8400654A44DD}" type="presParOf" srcId="{BCA010A9-09ED-4E88-96CB-DA9274F05DC2}" destId="{A15E98BF-F261-4FB6-BCAF-BA6374FA6BC5}" srcOrd="7" destOrd="0" presId="urn:microsoft.com/office/officeart/2005/8/layout/default"/>
    <dgm:cxn modelId="{F45D75F7-85A3-4E9A-B86D-215D94EEEE05}" type="presParOf" srcId="{BCA010A9-09ED-4E88-96CB-DA9274F05DC2}" destId="{0E14CF26-B2DF-47A0-AF47-E89BA144A771}" srcOrd="8" destOrd="0" presId="urn:microsoft.com/office/officeart/2005/8/layout/default"/>
    <dgm:cxn modelId="{921F267A-4009-46BF-B025-2B5FDA4664C0}" type="presParOf" srcId="{BCA010A9-09ED-4E88-96CB-DA9274F05DC2}" destId="{7B131EAB-9EA0-4B5A-893E-B358E706E56C}" srcOrd="9" destOrd="0" presId="urn:microsoft.com/office/officeart/2005/8/layout/default"/>
    <dgm:cxn modelId="{D9E1D6EC-1917-4C30-AFDB-D4FE8EBE4CFD}" type="presParOf" srcId="{BCA010A9-09ED-4E88-96CB-DA9274F05DC2}" destId="{BA9874DD-0550-4263-A7FE-207D0D58A1C4}" srcOrd="10" destOrd="0" presId="urn:microsoft.com/office/officeart/2005/8/layout/default"/>
    <dgm:cxn modelId="{1B3ECA9D-9AA4-4A04-82AF-0DE978FCD8DA}" type="presParOf" srcId="{BCA010A9-09ED-4E88-96CB-DA9274F05DC2}" destId="{40DE4EBB-42F6-4C30-9F59-3A761C43909C}" srcOrd="11" destOrd="0" presId="urn:microsoft.com/office/officeart/2005/8/layout/default"/>
    <dgm:cxn modelId="{06866E1A-AAC2-407F-88D1-951FB0F6E62B}" type="presParOf" srcId="{BCA010A9-09ED-4E88-96CB-DA9274F05DC2}" destId="{01354674-9664-490D-A85D-26B9E6EA28A5}" srcOrd="12" destOrd="0" presId="urn:microsoft.com/office/officeart/2005/8/layout/default"/>
    <dgm:cxn modelId="{2DC3A0EB-4EA0-4F48-9A88-0730C5496001}" type="presParOf" srcId="{BCA010A9-09ED-4E88-96CB-DA9274F05DC2}" destId="{D14C20D9-7AF8-4691-B0D4-54134464D05A}" srcOrd="13" destOrd="0" presId="urn:microsoft.com/office/officeart/2005/8/layout/default"/>
    <dgm:cxn modelId="{C79A9AB3-FEDC-44F4-A9AD-32806561B6BB}" type="presParOf" srcId="{BCA010A9-09ED-4E88-96CB-DA9274F05DC2}" destId="{2BE057EC-6D8D-4CE9-AB0F-65E500F4D3C6}" srcOrd="14" destOrd="0" presId="urn:microsoft.com/office/officeart/2005/8/layout/default"/>
    <dgm:cxn modelId="{BEBCFBCE-3299-406A-AF44-E9CC34D9C3A6}" type="presParOf" srcId="{BCA010A9-09ED-4E88-96CB-DA9274F05DC2}" destId="{889DE3B9-AD4B-4406-A068-419ED0DD51D4}" srcOrd="15" destOrd="0" presId="urn:microsoft.com/office/officeart/2005/8/layout/default"/>
    <dgm:cxn modelId="{26137A5F-5F8D-4331-958D-7FB55691DD64}" type="presParOf" srcId="{BCA010A9-09ED-4E88-96CB-DA9274F05DC2}" destId="{B66BEC01-A72D-43F1-AA3E-1A16CCAFAAA2}" srcOrd="16" destOrd="0" presId="urn:microsoft.com/office/officeart/2005/8/layout/default"/>
    <dgm:cxn modelId="{8B7BF1E7-CA2B-4C31-B563-3BF4B17C1350}" type="presParOf" srcId="{BCA010A9-09ED-4E88-96CB-DA9274F05DC2}" destId="{A998A0F9-8D6E-4272-A404-B9577A281316}" srcOrd="17" destOrd="0" presId="urn:microsoft.com/office/officeart/2005/8/layout/default"/>
    <dgm:cxn modelId="{AC3E3714-C0E2-4DB5-B927-E386A47F26CE}" type="presParOf" srcId="{BCA010A9-09ED-4E88-96CB-DA9274F05DC2}" destId="{A344E08F-FD16-4B2B-945F-2A0B63380761}"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97A0E0-0E62-4726-8FD2-2E2957EDB7F5}"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C7EF4EC6-49C6-4EB3-AB8B-DD2A750AC08D}">
      <dgm:prSet/>
      <dgm:spPr/>
      <dgm:t>
        <a:bodyPr/>
        <a:lstStyle/>
        <a:p>
          <a:r>
            <a:rPr lang="en-US"/>
            <a:t>FACEBOOK/MESSENGER:  1) Message friends/family; 2) Post/share photos or videos; and 3) Keep up-to-date with news/the world</a:t>
          </a:r>
        </a:p>
      </dgm:t>
    </dgm:pt>
    <dgm:pt modelId="{4DE73391-9B28-4E23-B8A5-B189C28F3A46}" type="parTrans" cxnId="{DA694DD0-E22D-43E8-A33B-008F019A7C40}">
      <dgm:prSet/>
      <dgm:spPr/>
      <dgm:t>
        <a:bodyPr/>
        <a:lstStyle/>
        <a:p>
          <a:endParaRPr lang="en-US"/>
        </a:p>
      </dgm:t>
    </dgm:pt>
    <dgm:pt modelId="{91EF8F9C-DEE6-4F0C-BBDF-7100B7A3C0F4}" type="sibTrans" cxnId="{DA694DD0-E22D-43E8-A33B-008F019A7C40}">
      <dgm:prSet/>
      <dgm:spPr/>
      <dgm:t>
        <a:bodyPr/>
        <a:lstStyle/>
        <a:p>
          <a:endParaRPr lang="en-US"/>
        </a:p>
      </dgm:t>
    </dgm:pt>
    <dgm:pt modelId="{574E4D34-8613-456C-89BC-D7BF86931FF4}">
      <dgm:prSet/>
      <dgm:spPr/>
      <dgm:t>
        <a:bodyPr/>
        <a:lstStyle/>
        <a:p>
          <a:r>
            <a:rPr lang="en-US"/>
            <a:t>INSTAGRAM:  1) Post/share photos or videos; 2) Find funny/entertaining content; and 3)Follow/find information about products/brands</a:t>
          </a:r>
        </a:p>
      </dgm:t>
    </dgm:pt>
    <dgm:pt modelId="{0306215D-0A1B-4345-BB64-DFD96512D0A3}" type="parTrans" cxnId="{E49FDA6B-A035-46DB-8D86-5223D7DAE300}">
      <dgm:prSet/>
      <dgm:spPr/>
      <dgm:t>
        <a:bodyPr/>
        <a:lstStyle/>
        <a:p>
          <a:endParaRPr lang="en-US"/>
        </a:p>
      </dgm:t>
    </dgm:pt>
    <dgm:pt modelId="{2653A135-6C7C-4FFF-88A4-DADF6DA8E984}" type="sibTrans" cxnId="{E49FDA6B-A035-46DB-8D86-5223D7DAE300}">
      <dgm:prSet/>
      <dgm:spPr/>
      <dgm:t>
        <a:bodyPr/>
        <a:lstStyle/>
        <a:p>
          <a:endParaRPr lang="en-US"/>
        </a:p>
      </dgm:t>
    </dgm:pt>
    <dgm:pt modelId="{C008A4B1-CFF5-4EC4-98F5-2476921208C3}">
      <dgm:prSet/>
      <dgm:spPr/>
      <dgm:t>
        <a:bodyPr/>
        <a:lstStyle/>
        <a:p>
          <a:r>
            <a:rPr lang="en-US"/>
            <a:t>Twitter:  1) Keep up-to-date with news/the world; 2) Find funny/entertaining content; and 3) Follow/find information about products/brands</a:t>
          </a:r>
        </a:p>
      </dgm:t>
    </dgm:pt>
    <dgm:pt modelId="{264B3BC6-F6F1-4A34-A448-59F7A7B38388}" type="parTrans" cxnId="{85FD2B02-17FC-45D1-910E-58FD2A34F53F}">
      <dgm:prSet/>
      <dgm:spPr/>
      <dgm:t>
        <a:bodyPr/>
        <a:lstStyle/>
        <a:p>
          <a:endParaRPr lang="en-US"/>
        </a:p>
      </dgm:t>
    </dgm:pt>
    <dgm:pt modelId="{441991B2-875A-40D3-BD12-6FC235167ADE}" type="sibTrans" cxnId="{85FD2B02-17FC-45D1-910E-58FD2A34F53F}">
      <dgm:prSet/>
      <dgm:spPr/>
      <dgm:t>
        <a:bodyPr/>
        <a:lstStyle/>
        <a:p>
          <a:endParaRPr lang="en-US"/>
        </a:p>
      </dgm:t>
    </dgm:pt>
    <dgm:pt modelId="{F278E45C-8283-41AE-A6AF-2CD7E3B0DBF1}">
      <dgm:prSet/>
      <dgm:spPr/>
      <dgm:t>
        <a:bodyPr/>
        <a:lstStyle/>
        <a:p>
          <a:r>
            <a:rPr lang="en-US"/>
            <a:t>Pinterest:  1) Follow/find information about products/brands; 2) Find funny/entertaining content; and 3) Post/share photos or videos</a:t>
          </a:r>
        </a:p>
      </dgm:t>
    </dgm:pt>
    <dgm:pt modelId="{620C0802-AB93-4043-849F-477D05ABA8E8}" type="parTrans" cxnId="{88C1BB0A-639F-405E-9D98-10322E1444A4}">
      <dgm:prSet/>
      <dgm:spPr/>
      <dgm:t>
        <a:bodyPr/>
        <a:lstStyle/>
        <a:p>
          <a:endParaRPr lang="en-US"/>
        </a:p>
      </dgm:t>
    </dgm:pt>
    <dgm:pt modelId="{179F37E2-4234-49D2-98FB-DA420C6FAC00}" type="sibTrans" cxnId="{88C1BB0A-639F-405E-9D98-10322E1444A4}">
      <dgm:prSet/>
      <dgm:spPr/>
      <dgm:t>
        <a:bodyPr/>
        <a:lstStyle/>
        <a:p>
          <a:endParaRPr lang="en-US"/>
        </a:p>
      </dgm:t>
    </dgm:pt>
    <dgm:pt modelId="{2367CAC1-DBE6-4476-969E-C5E1411E86F6}">
      <dgm:prSet/>
      <dgm:spPr/>
      <dgm:t>
        <a:bodyPr/>
        <a:lstStyle/>
        <a:p>
          <a:r>
            <a:rPr lang="en-US"/>
            <a:t>Snapchat:  1) Post/share photos or videos; 2) Find funny/entertaining content; and 3) Message friends/family</a:t>
          </a:r>
        </a:p>
      </dgm:t>
    </dgm:pt>
    <dgm:pt modelId="{424A1AC6-A1C2-4CBF-AAF1-11A7B7E73046}" type="parTrans" cxnId="{AF2CAA41-19C3-4B00-9600-3348B3ECD641}">
      <dgm:prSet/>
      <dgm:spPr/>
      <dgm:t>
        <a:bodyPr/>
        <a:lstStyle/>
        <a:p>
          <a:endParaRPr lang="en-US"/>
        </a:p>
      </dgm:t>
    </dgm:pt>
    <dgm:pt modelId="{EEF1018A-4F4E-41FC-9B70-8B3B1ED15FA7}" type="sibTrans" cxnId="{AF2CAA41-19C3-4B00-9600-3348B3ECD641}">
      <dgm:prSet/>
      <dgm:spPr/>
      <dgm:t>
        <a:bodyPr/>
        <a:lstStyle/>
        <a:p>
          <a:endParaRPr lang="en-US"/>
        </a:p>
      </dgm:t>
    </dgm:pt>
    <dgm:pt modelId="{5F7D673F-9459-40CC-938D-4F9EF1257F10}">
      <dgm:prSet/>
      <dgm:spPr/>
      <dgm:t>
        <a:bodyPr/>
        <a:lstStyle/>
        <a:p>
          <a:r>
            <a:rPr lang="en-US" dirty="0"/>
            <a:t>*courtesy of GWI Core Q4 2020 / 167,125 social networkers aged 16-64</a:t>
          </a:r>
        </a:p>
      </dgm:t>
    </dgm:pt>
    <dgm:pt modelId="{E4E6710A-5DB5-4B8B-9AB9-BD16759441A5}" type="parTrans" cxnId="{DED4381D-CDB7-43AA-A251-CE927A3AAFB0}">
      <dgm:prSet/>
      <dgm:spPr/>
      <dgm:t>
        <a:bodyPr/>
        <a:lstStyle/>
        <a:p>
          <a:endParaRPr lang="en-US"/>
        </a:p>
      </dgm:t>
    </dgm:pt>
    <dgm:pt modelId="{90491314-5FBD-40AC-9552-C2F2FDF7C000}" type="sibTrans" cxnId="{DED4381D-CDB7-43AA-A251-CE927A3AAFB0}">
      <dgm:prSet/>
      <dgm:spPr/>
      <dgm:t>
        <a:bodyPr/>
        <a:lstStyle/>
        <a:p>
          <a:endParaRPr lang="en-US"/>
        </a:p>
      </dgm:t>
    </dgm:pt>
    <dgm:pt modelId="{0D6A4DCA-774C-4A0D-BC20-F1CE996CBFC8}" type="pres">
      <dgm:prSet presAssocID="{B397A0E0-0E62-4726-8FD2-2E2957EDB7F5}" presName="vert0" presStyleCnt="0">
        <dgm:presLayoutVars>
          <dgm:dir/>
          <dgm:animOne val="branch"/>
          <dgm:animLvl val="lvl"/>
        </dgm:presLayoutVars>
      </dgm:prSet>
      <dgm:spPr/>
    </dgm:pt>
    <dgm:pt modelId="{CAFD33ED-7C01-481C-A369-BCA6657ED972}" type="pres">
      <dgm:prSet presAssocID="{C7EF4EC6-49C6-4EB3-AB8B-DD2A750AC08D}" presName="thickLine" presStyleLbl="alignNode1" presStyleIdx="0" presStyleCnt="6"/>
      <dgm:spPr/>
    </dgm:pt>
    <dgm:pt modelId="{AC3B6817-EE14-437D-9F87-7ABAF49F345C}" type="pres">
      <dgm:prSet presAssocID="{C7EF4EC6-49C6-4EB3-AB8B-DD2A750AC08D}" presName="horz1" presStyleCnt="0"/>
      <dgm:spPr/>
    </dgm:pt>
    <dgm:pt modelId="{0533D0D3-17C1-48B5-B597-227E6189C48C}" type="pres">
      <dgm:prSet presAssocID="{C7EF4EC6-49C6-4EB3-AB8B-DD2A750AC08D}" presName="tx1" presStyleLbl="revTx" presStyleIdx="0" presStyleCnt="6"/>
      <dgm:spPr/>
    </dgm:pt>
    <dgm:pt modelId="{559CA26C-7728-4EFA-98D0-46993D156B8D}" type="pres">
      <dgm:prSet presAssocID="{C7EF4EC6-49C6-4EB3-AB8B-DD2A750AC08D}" presName="vert1" presStyleCnt="0"/>
      <dgm:spPr/>
    </dgm:pt>
    <dgm:pt modelId="{AF8EFC3A-4510-4024-A0E1-9FC6D2C3032F}" type="pres">
      <dgm:prSet presAssocID="{574E4D34-8613-456C-89BC-D7BF86931FF4}" presName="thickLine" presStyleLbl="alignNode1" presStyleIdx="1" presStyleCnt="6"/>
      <dgm:spPr/>
    </dgm:pt>
    <dgm:pt modelId="{F5743373-C3BD-419E-8071-B54E94B6087E}" type="pres">
      <dgm:prSet presAssocID="{574E4D34-8613-456C-89BC-D7BF86931FF4}" presName="horz1" presStyleCnt="0"/>
      <dgm:spPr/>
    </dgm:pt>
    <dgm:pt modelId="{73291948-97EB-40B4-93F4-7583DB6A6A4B}" type="pres">
      <dgm:prSet presAssocID="{574E4D34-8613-456C-89BC-D7BF86931FF4}" presName="tx1" presStyleLbl="revTx" presStyleIdx="1" presStyleCnt="6"/>
      <dgm:spPr/>
    </dgm:pt>
    <dgm:pt modelId="{1501CE38-435B-4046-8E94-421426E1F752}" type="pres">
      <dgm:prSet presAssocID="{574E4D34-8613-456C-89BC-D7BF86931FF4}" presName="vert1" presStyleCnt="0"/>
      <dgm:spPr/>
    </dgm:pt>
    <dgm:pt modelId="{64F0544D-592E-4383-886A-5A70E12D896B}" type="pres">
      <dgm:prSet presAssocID="{C008A4B1-CFF5-4EC4-98F5-2476921208C3}" presName="thickLine" presStyleLbl="alignNode1" presStyleIdx="2" presStyleCnt="6"/>
      <dgm:spPr/>
    </dgm:pt>
    <dgm:pt modelId="{D7FDCC58-650A-4A45-A8F0-0EAA2886EE03}" type="pres">
      <dgm:prSet presAssocID="{C008A4B1-CFF5-4EC4-98F5-2476921208C3}" presName="horz1" presStyleCnt="0"/>
      <dgm:spPr/>
    </dgm:pt>
    <dgm:pt modelId="{00FFE98F-2CB0-4685-856F-FDE281B62048}" type="pres">
      <dgm:prSet presAssocID="{C008A4B1-CFF5-4EC4-98F5-2476921208C3}" presName="tx1" presStyleLbl="revTx" presStyleIdx="2" presStyleCnt="6"/>
      <dgm:spPr/>
    </dgm:pt>
    <dgm:pt modelId="{0E22D8D5-39D5-4364-A4A1-F4BF90E2AD67}" type="pres">
      <dgm:prSet presAssocID="{C008A4B1-CFF5-4EC4-98F5-2476921208C3}" presName="vert1" presStyleCnt="0"/>
      <dgm:spPr/>
    </dgm:pt>
    <dgm:pt modelId="{BB5DDBA6-1BAE-4E19-8D06-281152F0120F}" type="pres">
      <dgm:prSet presAssocID="{F278E45C-8283-41AE-A6AF-2CD7E3B0DBF1}" presName="thickLine" presStyleLbl="alignNode1" presStyleIdx="3" presStyleCnt="6"/>
      <dgm:spPr/>
    </dgm:pt>
    <dgm:pt modelId="{C57C8762-F9C1-4F94-AB40-4FFF3E11CBA9}" type="pres">
      <dgm:prSet presAssocID="{F278E45C-8283-41AE-A6AF-2CD7E3B0DBF1}" presName="horz1" presStyleCnt="0"/>
      <dgm:spPr/>
    </dgm:pt>
    <dgm:pt modelId="{BF9DD05B-273C-4218-89B2-165F132AC8FF}" type="pres">
      <dgm:prSet presAssocID="{F278E45C-8283-41AE-A6AF-2CD7E3B0DBF1}" presName="tx1" presStyleLbl="revTx" presStyleIdx="3" presStyleCnt="6"/>
      <dgm:spPr/>
    </dgm:pt>
    <dgm:pt modelId="{B52CAC2B-E868-40DE-AFF4-9C3EE6057F76}" type="pres">
      <dgm:prSet presAssocID="{F278E45C-8283-41AE-A6AF-2CD7E3B0DBF1}" presName="vert1" presStyleCnt="0"/>
      <dgm:spPr/>
    </dgm:pt>
    <dgm:pt modelId="{57BA1677-B902-42EA-8F10-D5CED8D6C760}" type="pres">
      <dgm:prSet presAssocID="{2367CAC1-DBE6-4476-969E-C5E1411E86F6}" presName="thickLine" presStyleLbl="alignNode1" presStyleIdx="4" presStyleCnt="6"/>
      <dgm:spPr/>
    </dgm:pt>
    <dgm:pt modelId="{33F36A3A-C55F-4C07-84FF-2F4EFE090DEE}" type="pres">
      <dgm:prSet presAssocID="{2367CAC1-DBE6-4476-969E-C5E1411E86F6}" presName="horz1" presStyleCnt="0"/>
      <dgm:spPr/>
    </dgm:pt>
    <dgm:pt modelId="{61DE4E82-74D1-4C43-9DE2-87DDD0F1FFFE}" type="pres">
      <dgm:prSet presAssocID="{2367CAC1-DBE6-4476-969E-C5E1411E86F6}" presName="tx1" presStyleLbl="revTx" presStyleIdx="4" presStyleCnt="6"/>
      <dgm:spPr/>
    </dgm:pt>
    <dgm:pt modelId="{73695E67-165C-4777-B566-7C7E9FBA3DE0}" type="pres">
      <dgm:prSet presAssocID="{2367CAC1-DBE6-4476-969E-C5E1411E86F6}" presName="vert1" presStyleCnt="0"/>
      <dgm:spPr/>
    </dgm:pt>
    <dgm:pt modelId="{6FE8B449-A06E-4730-9411-B7017105F167}" type="pres">
      <dgm:prSet presAssocID="{5F7D673F-9459-40CC-938D-4F9EF1257F10}" presName="thickLine" presStyleLbl="alignNode1" presStyleIdx="5" presStyleCnt="6"/>
      <dgm:spPr/>
    </dgm:pt>
    <dgm:pt modelId="{0D65739C-02BE-48DE-9243-A0ED5E85CC7F}" type="pres">
      <dgm:prSet presAssocID="{5F7D673F-9459-40CC-938D-4F9EF1257F10}" presName="horz1" presStyleCnt="0"/>
      <dgm:spPr/>
    </dgm:pt>
    <dgm:pt modelId="{0B3FA9CC-E953-4873-8F26-CB10F1E141C6}" type="pres">
      <dgm:prSet presAssocID="{5F7D673F-9459-40CC-938D-4F9EF1257F10}" presName="tx1" presStyleLbl="revTx" presStyleIdx="5" presStyleCnt="6"/>
      <dgm:spPr/>
    </dgm:pt>
    <dgm:pt modelId="{F21D9B3E-9B0E-459C-B899-941FC0883F99}" type="pres">
      <dgm:prSet presAssocID="{5F7D673F-9459-40CC-938D-4F9EF1257F10}" presName="vert1" presStyleCnt="0"/>
      <dgm:spPr/>
    </dgm:pt>
  </dgm:ptLst>
  <dgm:cxnLst>
    <dgm:cxn modelId="{85FD2B02-17FC-45D1-910E-58FD2A34F53F}" srcId="{B397A0E0-0E62-4726-8FD2-2E2957EDB7F5}" destId="{C008A4B1-CFF5-4EC4-98F5-2476921208C3}" srcOrd="2" destOrd="0" parTransId="{264B3BC6-F6F1-4A34-A448-59F7A7B38388}" sibTransId="{441991B2-875A-40D3-BD12-6FC235167ADE}"/>
    <dgm:cxn modelId="{88C1BB0A-639F-405E-9D98-10322E1444A4}" srcId="{B397A0E0-0E62-4726-8FD2-2E2957EDB7F5}" destId="{F278E45C-8283-41AE-A6AF-2CD7E3B0DBF1}" srcOrd="3" destOrd="0" parTransId="{620C0802-AB93-4043-849F-477D05ABA8E8}" sibTransId="{179F37E2-4234-49D2-98FB-DA420C6FAC00}"/>
    <dgm:cxn modelId="{0B44980B-3A1E-457C-AF05-7957873710C1}" type="presOf" srcId="{C7EF4EC6-49C6-4EB3-AB8B-DD2A750AC08D}" destId="{0533D0D3-17C1-48B5-B597-227E6189C48C}" srcOrd="0" destOrd="0" presId="urn:microsoft.com/office/officeart/2008/layout/LinedList"/>
    <dgm:cxn modelId="{E7523013-CA71-442F-BF4B-E6113C5CE7FD}" type="presOf" srcId="{2367CAC1-DBE6-4476-969E-C5E1411E86F6}" destId="{61DE4E82-74D1-4C43-9DE2-87DDD0F1FFFE}" srcOrd="0" destOrd="0" presId="urn:microsoft.com/office/officeart/2008/layout/LinedList"/>
    <dgm:cxn modelId="{DED4381D-CDB7-43AA-A251-CE927A3AAFB0}" srcId="{B397A0E0-0E62-4726-8FD2-2E2957EDB7F5}" destId="{5F7D673F-9459-40CC-938D-4F9EF1257F10}" srcOrd="5" destOrd="0" parTransId="{E4E6710A-5DB5-4B8B-9AB9-BD16759441A5}" sibTransId="{90491314-5FBD-40AC-9552-C2F2FDF7C000}"/>
    <dgm:cxn modelId="{36E12D3C-C7C5-4A0B-818F-6A165ED3D03B}" type="presOf" srcId="{C008A4B1-CFF5-4EC4-98F5-2476921208C3}" destId="{00FFE98F-2CB0-4685-856F-FDE281B62048}" srcOrd="0" destOrd="0" presId="urn:microsoft.com/office/officeart/2008/layout/LinedList"/>
    <dgm:cxn modelId="{AF2CAA41-19C3-4B00-9600-3348B3ECD641}" srcId="{B397A0E0-0E62-4726-8FD2-2E2957EDB7F5}" destId="{2367CAC1-DBE6-4476-969E-C5E1411E86F6}" srcOrd="4" destOrd="0" parTransId="{424A1AC6-A1C2-4CBF-AAF1-11A7B7E73046}" sibTransId="{EEF1018A-4F4E-41FC-9B70-8B3B1ED15FA7}"/>
    <dgm:cxn modelId="{144D5D42-7C29-491C-9657-794B641B48FF}" type="presOf" srcId="{574E4D34-8613-456C-89BC-D7BF86931FF4}" destId="{73291948-97EB-40B4-93F4-7583DB6A6A4B}" srcOrd="0" destOrd="0" presId="urn:microsoft.com/office/officeart/2008/layout/LinedList"/>
    <dgm:cxn modelId="{E49FDA6B-A035-46DB-8D86-5223D7DAE300}" srcId="{B397A0E0-0E62-4726-8FD2-2E2957EDB7F5}" destId="{574E4D34-8613-456C-89BC-D7BF86931FF4}" srcOrd="1" destOrd="0" parTransId="{0306215D-0A1B-4345-BB64-DFD96512D0A3}" sibTransId="{2653A135-6C7C-4FFF-88A4-DADF6DA8E984}"/>
    <dgm:cxn modelId="{3C5CD774-B004-4C51-84C2-CF47E0433538}" type="presOf" srcId="{5F7D673F-9459-40CC-938D-4F9EF1257F10}" destId="{0B3FA9CC-E953-4873-8F26-CB10F1E141C6}" srcOrd="0" destOrd="0" presId="urn:microsoft.com/office/officeart/2008/layout/LinedList"/>
    <dgm:cxn modelId="{DA694DD0-E22D-43E8-A33B-008F019A7C40}" srcId="{B397A0E0-0E62-4726-8FD2-2E2957EDB7F5}" destId="{C7EF4EC6-49C6-4EB3-AB8B-DD2A750AC08D}" srcOrd="0" destOrd="0" parTransId="{4DE73391-9B28-4E23-B8A5-B189C28F3A46}" sibTransId="{91EF8F9C-DEE6-4F0C-BBDF-7100B7A3C0F4}"/>
    <dgm:cxn modelId="{EF72B6D9-0C70-430C-8DE6-D2AA7948559F}" type="presOf" srcId="{F278E45C-8283-41AE-A6AF-2CD7E3B0DBF1}" destId="{BF9DD05B-273C-4218-89B2-165F132AC8FF}" srcOrd="0" destOrd="0" presId="urn:microsoft.com/office/officeart/2008/layout/LinedList"/>
    <dgm:cxn modelId="{016B6AF7-3F41-4F90-BBD9-EFCA9E93EF34}" type="presOf" srcId="{B397A0E0-0E62-4726-8FD2-2E2957EDB7F5}" destId="{0D6A4DCA-774C-4A0D-BC20-F1CE996CBFC8}" srcOrd="0" destOrd="0" presId="urn:microsoft.com/office/officeart/2008/layout/LinedList"/>
    <dgm:cxn modelId="{27853A81-5A59-42BD-B7C3-335AE10E3C16}" type="presParOf" srcId="{0D6A4DCA-774C-4A0D-BC20-F1CE996CBFC8}" destId="{CAFD33ED-7C01-481C-A369-BCA6657ED972}" srcOrd="0" destOrd="0" presId="urn:microsoft.com/office/officeart/2008/layout/LinedList"/>
    <dgm:cxn modelId="{74A155C6-AB5F-4AC4-AB33-DFAB7ED9B6C5}" type="presParOf" srcId="{0D6A4DCA-774C-4A0D-BC20-F1CE996CBFC8}" destId="{AC3B6817-EE14-437D-9F87-7ABAF49F345C}" srcOrd="1" destOrd="0" presId="urn:microsoft.com/office/officeart/2008/layout/LinedList"/>
    <dgm:cxn modelId="{0E017C7F-F448-43D5-A0C6-EEE85BA36ECD}" type="presParOf" srcId="{AC3B6817-EE14-437D-9F87-7ABAF49F345C}" destId="{0533D0D3-17C1-48B5-B597-227E6189C48C}" srcOrd="0" destOrd="0" presId="urn:microsoft.com/office/officeart/2008/layout/LinedList"/>
    <dgm:cxn modelId="{C83CDA8E-CCEB-424B-86FD-1999F4249BA8}" type="presParOf" srcId="{AC3B6817-EE14-437D-9F87-7ABAF49F345C}" destId="{559CA26C-7728-4EFA-98D0-46993D156B8D}" srcOrd="1" destOrd="0" presId="urn:microsoft.com/office/officeart/2008/layout/LinedList"/>
    <dgm:cxn modelId="{AA4A34F4-A14C-4C01-96B4-89E2567354CA}" type="presParOf" srcId="{0D6A4DCA-774C-4A0D-BC20-F1CE996CBFC8}" destId="{AF8EFC3A-4510-4024-A0E1-9FC6D2C3032F}" srcOrd="2" destOrd="0" presId="urn:microsoft.com/office/officeart/2008/layout/LinedList"/>
    <dgm:cxn modelId="{87C20083-D4FB-4D5F-B0DA-2A0D15B3C288}" type="presParOf" srcId="{0D6A4DCA-774C-4A0D-BC20-F1CE996CBFC8}" destId="{F5743373-C3BD-419E-8071-B54E94B6087E}" srcOrd="3" destOrd="0" presId="urn:microsoft.com/office/officeart/2008/layout/LinedList"/>
    <dgm:cxn modelId="{6746AF51-1151-4018-854E-1E600A3CA72E}" type="presParOf" srcId="{F5743373-C3BD-419E-8071-B54E94B6087E}" destId="{73291948-97EB-40B4-93F4-7583DB6A6A4B}" srcOrd="0" destOrd="0" presId="urn:microsoft.com/office/officeart/2008/layout/LinedList"/>
    <dgm:cxn modelId="{FE0CCD2E-B3A8-4049-8079-3B8974604E7C}" type="presParOf" srcId="{F5743373-C3BD-419E-8071-B54E94B6087E}" destId="{1501CE38-435B-4046-8E94-421426E1F752}" srcOrd="1" destOrd="0" presId="urn:microsoft.com/office/officeart/2008/layout/LinedList"/>
    <dgm:cxn modelId="{D949EC7F-08C4-467D-AA52-005DE479B953}" type="presParOf" srcId="{0D6A4DCA-774C-4A0D-BC20-F1CE996CBFC8}" destId="{64F0544D-592E-4383-886A-5A70E12D896B}" srcOrd="4" destOrd="0" presId="urn:microsoft.com/office/officeart/2008/layout/LinedList"/>
    <dgm:cxn modelId="{328DA987-EED1-4E9F-9386-8E8825CF7689}" type="presParOf" srcId="{0D6A4DCA-774C-4A0D-BC20-F1CE996CBFC8}" destId="{D7FDCC58-650A-4A45-A8F0-0EAA2886EE03}" srcOrd="5" destOrd="0" presId="urn:microsoft.com/office/officeart/2008/layout/LinedList"/>
    <dgm:cxn modelId="{0C3AE73C-9006-4FEC-B57B-F2F2BC8C8EEF}" type="presParOf" srcId="{D7FDCC58-650A-4A45-A8F0-0EAA2886EE03}" destId="{00FFE98F-2CB0-4685-856F-FDE281B62048}" srcOrd="0" destOrd="0" presId="urn:microsoft.com/office/officeart/2008/layout/LinedList"/>
    <dgm:cxn modelId="{634BD0F1-DC84-4810-9432-EC346C4D226A}" type="presParOf" srcId="{D7FDCC58-650A-4A45-A8F0-0EAA2886EE03}" destId="{0E22D8D5-39D5-4364-A4A1-F4BF90E2AD67}" srcOrd="1" destOrd="0" presId="urn:microsoft.com/office/officeart/2008/layout/LinedList"/>
    <dgm:cxn modelId="{20142DD6-F21E-4F33-9A2A-D8B788637811}" type="presParOf" srcId="{0D6A4DCA-774C-4A0D-BC20-F1CE996CBFC8}" destId="{BB5DDBA6-1BAE-4E19-8D06-281152F0120F}" srcOrd="6" destOrd="0" presId="urn:microsoft.com/office/officeart/2008/layout/LinedList"/>
    <dgm:cxn modelId="{DAB17BF1-0FF2-4E86-B78F-49042297E6B5}" type="presParOf" srcId="{0D6A4DCA-774C-4A0D-BC20-F1CE996CBFC8}" destId="{C57C8762-F9C1-4F94-AB40-4FFF3E11CBA9}" srcOrd="7" destOrd="0" presId="urn:microsoft.com/office/officeart/2008/layout/LinedList"/>
    <dgm:cxn modelId="{D7000309-AA3B-4B54-84D6-5105DB628BD7}" type="presParOf" srcId="{C57C8762-F9C1-4F94-AB40-4FFF3E11CBA9}" destId="{BF9DD05B-273C-4218-89B2-165F132AC8FF}" srcOrd="0" destOrd="0" presId="urn:microsoft.com/office/officeart/2008/layout/LinedList"/>
    <dgm:cxn modelId="{5106EA34-27B0-49DD-B4DC-36223984F717}" type="presParOf" srcId="{C57C8762-F9C1-4F94-AB40-4FFF3E11CBA9}" destId="{B52CAC2B-E868-40DE-AFF4-9C3EE6057F76}" srcOrd="1" destOrd="0" presId="urn:microsoft.com/office/officeart/2008/layout/LinedList"/>
    <dgm:cxn modelId="{B7F66455-C787-4E77-9EA7-B0DFFE2811ED}" type="presParOf" srcId="{0D6A4DCA-774C-4A0D-BC20-F1CE996CBFC8}" destId="{57BA1677-B902-42EA-8F10-D5CED8D6C760}" srcOrd="8" destOrd="0" presId="urn:microsoft.com/office/officeart/2008/layout/LinedList"/>
    <dgm:cxn modelId="{E1E481B3-4AC1-47F1-B410-D770C963F250}" type="presParOf" srcId="{0D6A4DCA-774C-4A0D-BC20-F1CE996CBFC8}" destId="{33F36A3A-C55F-4C07-84FF-2F4EFE090DEE}" srcOrd="9" destOrd="0" presId="urn:microsoft.com/office/officeart/2008/layout/LinedList"/>
    <dgm:cxn modelId="{C804132B-50EA-413D-90F2-FA4A1A97F2F1}" type="presParOf" srcId="{33F36A3A-C55F-4C07-84FF-2F4EFE090DEE}" destId="{61DE4E82-74D1-4C43-9DE2-87DDD0F1FFFE}" srcOrd="0" destOrd="0" presId="urn:microsoft.com/office/officeart/2008/layout/LinedList"/>
    <dgm:cxn modelId="{87626DCF-107F-46DD-A05E-03620FF57FE7}" type="presParOf" srcId="{33F36A3A-C55F-4C07-84FF-2F4EFE090DEE}" destId="{73695E67-165C-4777-B566-7C7E9FBA3DE0}" srcOrd="1" destOrd="0" presId="urn:microsoft.com/office/officeart/2008/layout/LinedList"/>
    <dgm:cxn modelId="{686CC39C-AB8B-4989-BB57-25A7C7F5018F}" type="presParOf" srcId="{0D6A4DCA-774C-4A0D-BC20-F1CE996CBFC8}" destId="{6FE8B449-A06E-4730-9411-B7017105F167}" srcOrd="10" destOrd="0" presId="urn:microsoft.com/office/officeart/2008/layout/LinedList"/>
    <dgm:cxn modelId="{A900424C-FA31-4C35-9BA1-4EDFBD54A3F9}" type="presParOf" srcId="{0D6A4DCA-774C-4A0D-BC20-F1CE996CBFC8}" destId="{0D65739C-02BE-48DE-9243-A0ED5E85CC7F}" srcOrd="11" destOrd="0" presId="urn:microsoft.com/office/officeart/2008/layout/LinedList"/>
    <dgm:cxn modelId="{D3485C5C-1793-49BF-B7A3-5CA6FF6E801A}" type="presParOf" srcId="{0D65739C-02BE-48DE-9243-A0ED5E85CC7F}" destId="{0B3FA9CC-E953-4873-8F26-CB10F1E141C6}" srcOrd="0" destOrd="0" presId="urn:microsoft.com/office/officeart/2008/layout/LinedList"/>
    <dgm:cxn modelId="{4124E48D-F866-489E-A3EC-1A3FABE79F29}" type="presParOf" srcId="{0D65739C-02BE-48DE-9243-A0ED5E85CC7F}" destId="{F21D9B3E-9B0E-459C-B899-941FC0883F9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D9ECD1-C369-48C2-80D0-DA8720EEC2E2}"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35FCF680-78FD-4BED-95B9-BDF354150159}">
      <dgm:prSet/>
      <dgm:spPr/>
      <dgm:t>
        <a:bodyPr/>
        <a:lstStyle/>
        <a:p>
          <a:r>
            <a:rPr lang="en-US"/>
            <a:t>Gen Z:  Aged 16 -23 (33% brands / 28% influencers/experts)</a:t>
          </a:r>
        </a:p>
      </dgm:t>
    </dgm:pt>
    <dgm:pt modelId="{208D4B4D-6271-4164-A033-6918F8623010}" type="parTrans" cxnId="{85998DFD-EA8E-40C0-B3A9-B90EA37E19AE}">
      <dgm:prSet/>
      <dgm:spPr/>
      <dgm:t>
        <a:bodyPr/>
        <a:lstStyle/>
        <a:p>
          <a:endParaRPr lang="en-US"/>
        </a:p>
      </dgm:t>
    </dgm:pt>
    <dgm:pt modelId="{FBC9D89F-4862-4C40-B831-01566DB8F80E}" type="sibTrans" cxnId="{85998DFD-EA8E-40C0-B3A9-B90EA37E19AE}">
      <dgm:prSet/>
      <dgm:spPr/>
      <dgm:t>
        <a:bodyPr/>
        <a:lstStyle/>
        <a:p>
          <a:endParaRPr lang="en-US"/>
        </a:p>
      </dgm:t>
    </dgm:pt>
    <dgm:pt modelId="{1ACA9FCB-E67B-4D97-9B27-786625D4C1A1}">
      <dgm:prSet/>
      <dgm:spPr/>
      <dgm:t>
        <a:bodyPr/>
        <a:lstStyle/>
        <a:p>
          <a:r>
            <a:rPr lang="en-US"/>
            <a:t>Millennials:  Aged 24 – 37 (36% brands / 23% influencers/experts)</a:t>
          </a:r>
        </a:p>
      </dgm:t>
    </dgm:pt>
    <dgm:pt modelId="{7CA02EF5-3354-495A-8F40-6B9F3F437397}" type="parTrans" cxnId="{952BA1C6-2393-4726-91E0-246B7F480CE1}">
      <dgm:prSet/>
      <dgm:spPr/>
      <dgm:t>
        <a:bodyPr/>
        <a:lstStyle/>
        <a:p>
          <a:endParaRPr lang="en-US"/>
        </a:p>
      </dgm:t>
    </dgm:pt>
    <dgm:pt modelId="{6E13C606-4D81-4E24-991D-2BADC826E024}" type="sibTrans" cxnId="{952BA1C6-2393-4726-91E0-246B7F480CE1}">
      <dgm:prSet/>
      <dgm:spPr/>
      <dgm:t>
        <a:bodyPr/>
        <a:lstStyle/>
        <a:p>
          <a:endParaRPr lang="en-US"/>
        </a:p>
      </dgm:t>
    </dgm:pt>
    <dgm:pt modelId="{12860E01-8D4E-4F6D-98AC-7A01EDDC5FF8}">
      <dgm:prSet/>
      <dgm:spPr/>
      <dgm:t>
        <a:bodyPr/>
        <a:lstStyle/>
        <a:p>
          <a:r>
            <a:rPr lang="en-US"/>
            <a:t>Gen X:  Aged 38 – 56 (31% brands / 16% influencers/experts)</a:t>
          </a:r>
        </a:p>
      </dgm:t>
    </dgm:pt>
    <dgm:pt modelId="{913B257D-346D-4EF4-AF41-C9C52EAF6871}" type="parTrans" cxnId="{36C6DA79-7F8F-4BA6-A6D2-8FE632ECFDA3}">
      <dgm:prSet/>
      <dgm:spPr/>
      <dgm:t>
        <a:bodyPr/>
        <a:lstStyle/>
        <a:p>
          <a:endParaRPr lang="en-US"/>
        </a:p>
      </dgm:t>
    </dgm:pt>
    <dgm:pt modelId="{1E9C7588-1A09-4A0C-99A4-5B9F855ED461}" type="sibTrans" cxnId="{36C6DA79-7F8F-4BA6-A6D2-8FE632ECFDA3}">
      <dgm:prSet/>
      <dgm:spPr/>
      <dgm:t>
        <a:bodyPr/>
        <a:lstStyle/>
        <a:p>
          <a:endParaRPr lang="en-US"/>
        </a:p>
      </dgm:t>
    </dgm:pt>
    <dgm:pt modelId="{1B959846-4925-48F1-B18B-0EF43F4AD208}">
      <dgm:prSet/>
      <dgm:spPr/>
      <dgm:t>
        <a:bodyPr/>
        <a:lstStyle/>
        <a:p>
          <a:r>
            <a:rPr lang="en-US" dirty="0"/>
            <a:t>Baby Boomers:  Aged 57 – 64 (23% brands / 9% influencers/experts)</a:t>
          </a:r>
        </a:p>
      </dgm:t>
    </dgm:pt>
    <dgm:pt modelId="{0E978BC7-DCA4-4234-9D85-B8AA46509B45}" type="parTrans" cxnId="{063EFC8A-6378-43A8-9D04-7AD5310A7219}">
      <dgm:prSet/>
      <dgm:spPr/>
      <dgm:t>
        <a:bodyPr/>
        <a:lstStyle/>
        <a:p>
          <a:endParaRPr lang="en-US"/>
        </a:p>
      </dgm:t>
    </dgm:pt>
    <dgm:pt modelId="{686B96BC-12DD-4C84-A3D4-A37AA1AF0C54}" type="sibTrans" cxnId="{063EFC8A-6378-43A8-9D04-7AD5310A7219}">
      <dgm:prSet/>
      <dgm:spPr/>
      <dgm:t>
        <a:bodyPr/>
        <a:lstStyle/>
        <a:p>
          <a:endParaRPr lang="en-US"/>
        </a:p>
      </dgm:t>
    </dgm:pt>
    <dgm:pt modelId="{55F19853-EAF7-4FE1-8F4E-093457B12780}">
      <dgm:prSet/>
      <dgm:spPr/>
      <dgm:t>
        <a:bodyPr/>
        <a:lstStyle/>
        <a:p>
          <a:r>
            <a:rPr lang="en-US"/>
            <a:t>Pre-Baby Boomers:  Aged 64 &amp; older</a:t>
          </a:r>
        </a:p>
      </dgm:t>
    </dgm:pt>
    <dgm:pt modelId="{AE3C36B5-7084-4F74-BDC3-2B0E8E7AB23F}" type="parTrans" cxnId="{3F1FD25D-B744-4C71-8ACA-93E0A70ADEF4}">
      <dgm:prSet/>
      <dgm:spPr/>
      <dgm:t>
        <a:bodyPr/>
        <a:lstStyle/>
        <a:p>
          <a:endParaRPr lang="en-US"/>
        </a:p>
      </dgm:t>
    </dgm:pt>
    <dgm:pt modelId="{854DFA94-41FF-4560-9F15-CAEEAF7E2872}" type="sibTrans" cxnId="{3F1FD25D-B744-4C71-8ACA-93E0A70ADEF4}">
      <dgm:prSet/>
      <dgm:spPr/>
      <dgm:t>
        <a:bodyPr/>
        <a:lstStyle/>
        <a:p>
          <a:endParaRPr lang="en-US"/>
        </a:p>
      </dgm:t>
    </dgm:pt>
    <dgm:pt modelId="{AFE3C7F8-AD4A-4018-B398-F4B732CEC994}">
      <dgm:prSet/>
      <dgm:spPr/>
      <dgm:t>
        <a:bodyPr/>
        <a:lstStyle/>
        <a:p>
          <a:r>
            <a:rPr lang="en-US"/>
            <a:t>Note:  Gen Z follow influencers almost as much as brands</a:t>
          </a:r>
        </a:p>
      </dgm:t>
    </dgm:pt>
    <dgm:pt modelId="{B2ACD3E6-46AF-46C5-B1FB-9625F07045BC}" type="parTrans" cxnId="{8576E695-7ADD-45DE-ADD9-86E717A3E19B}">
      <dgm:prSet/>
      <dgm:spPr/>
      <dgm:t>
        <a:bodyPr/>
        <a:lstStyle/>
        <a:p>
          <a:endParaRPr lang="en-US"/>
        </a:p>
      </dgm:t>
    </dgm:pt>
    <dgm:pt modelId="{BD32CA4E-EF52-456A-9D9E-9D7C9505A18B}" type="sibTrans" cxnId="{8576E695-7ADD-45DE-ADD9-86E717A3E19B}">
      <dgm:prSet/>
      <dgm:spPr/>
      <dgm:t>
        <a:bodyPr/>
        <a:lstStyle/>
        <a:p>
          <a:endParaRPr lang="en-US"/>
        </a:p>
      </dgm:t>
    </dgm:pt>
    <dgm:pt modelId="{F6110D6D-10A5-417E-AA75-F16D9800A846}">
      <dgm:prSet/>
      <dgm:spPr/>
      <dgm:t>
        <a:bodyPr/>
        <a:lstStyle/>
        <a:p>
          <a:r>
            <a:rPr lang="en-US"/>
            <a:t>*courtesy GWI Core Q4 2020 - 180,862 internet users and 38,049 influencers followers aged 16-64</a:t>
          </a:r>
        </a:p>
      </dgm:t>
    </dgm:pt>
    <dgm:pt modelId="{D72870F2-234F-4951-AFEC-B88FFCD22EBF}" type="parTrans" cxnId="{8B4E6926-11EA-4B07-8ECE-E63BF0179D04}">
      <dgm:prSet/>
      <dgm:spPr/>
      <dgm:t>
        <a:bodyPr/>
        <a:lstStyle/>
        <a:p>
          <a:endParaRPr lang="en-US"/>
        </a:p>
      </dgm:t>
    </dgm:pt>
    <dgm:pt modelId="{8CE9CD8C-2DC0-45B0-961A-82FEFBA3CD1C}" type="sibTrans" cxnId="{8B4E6926-11EA-4B07-8ECE-E63BF0179D04}">
      <dgm:prSet/>
      <dgm:spPr/>
      <dgm:t>
        <a:bodyPr/>
        <a:lstStyle/>
        <a:p>
          <a:endParaRPr lang="en-US"/>
        </a:p>
      </dgm:t>
    </dgm:pt>
    <dgm:pt modelId="{648FE038-0E0B-4D86-B624-5B2167AB1AB8}" type="pres">
      <dgm:prSet presAssocID="{67D9ECD1-C369-48C2-80D0-DA8720EEC2E2}" presName="vert0" presStyleCnt="0">
        <dgm:presLayoutVars>
          <dgm:dir/>
          <dgm:animOne val="branch"/>
          <dgm:animLvl val="lvl"/>
        </dgm:presLayoutVars>
      </dgm:prSet>
      <dgm:spPr/>
    </dgm:pt>
    <dgm:pt modelId="{D6F08E26-D073-49AA-8474-0C585FC2E7DE}" type="pres">
      <dgm:prSet presAssocID="{35FCF680-78FD-4BED-95B9-BDF354150159}" presName="thickLine" presStyleLbl="alignNode1" presStyleIdx="0" presStyleCnt="7"/>
      <dgm:spPr/>
    </dgm:pt>
    <dgm:pt modelId="{9196D48F-D94D-4C3D-9C78-B43BD49717EB}" type="pres">
      <dgm:prSet presAssocID="{35FCF680-78FD-4BED-95B9-BDF354150159}" presName="horz1" presStyleCnt="0"/>
      <dgm:spPr/>
    </dgm:pt>
    <dgm:pt modelId="{4AD3BF56-7AA8-40F8-BC53-3E686053C519}" type="pres">
      <dgm:prSet presAssocID="{35FCF680-78FD-4BED-95B9-BDF354150159}" presName="tx1" presStyleLbl="revTx" presStyleIdx="0" presStyleCnt="7"/>
      <dgm:spPr/>
    </dgm:pt>
    <dgm:pt modelId="{E0149926-2833-433F-98A5-0ADE3B62F2B8}" type="pres">
      <dgm:prSet presAssocID="{35FCF680-78FD-4BED-95B9-BDF354150159}" presName="vert1" presStyleCnt="0"/>
      <dgm:spPr/>
    </dgm:pt>
    <dgm:pt modelId="{AB01C526-89C5-45EC-AB0E-8FC4182829F4}" type="pres">
      <dgm:prSet presAssocID="{1ACA9FCB-E67B-4D97-9B27-786625D4C1A1}" presName="thickLine" presStyleLbl="alignNode1" presStyleIdx="1" presStyleCnt="7"/>
      <dgm:spPr/>
    </dgm:pt>
    <dgm:pt modelId="{410F231A-1795-4671-AAD8-10506B93FDEB}" type="pres">
      <dgm:prSet presAssocID="{1ACA9FCB-E67B-4D97-9B27-786625D4C1A1}" presName="horz1" presStyleCnt="0"/>
      <dgm:spPr/>
    </dgm:pt>
    <dgm:pt modelId="{C41EAC13-7850-4004-89FC-646BB7F1415E}" type="pres">
      <dgm:prSet presAssocID="{1ACA9FCB-E67B-4D97-9B27-786625D4C1A1}" presName="tx1" presStyleLbl="revTx" presStyleIdx="1" presStyleCnt="7"/>
      <dgm:spPr/>
    </dgm:pt>
    <dgm:pt modelId="{3B1B06C5-4C2B-4549-A592-F99AD8F1B4EB}" type="pres">
      <dgm:prSet presAssocID="{1ACA9FCB-E67B-4D97-9B27-786625D4C1A1}" presName="vert1" presStyleCnt="0"/>
      <dgm:spPr/>
    </dgm:pt>
    <dgm:pt modelId="{139E9C24-5CF3-46CA-97E5-78F026A0C455}" type="pres">
      <dgm:prSet presAssocID="{12860E01-8D4E-4F6D-98AC-7A01EDDC5FF8}" presName="thickLine" presStyleLbl="alignNode1" presStyleIdx="2" presStyleCnt="7"/>
      <dgm:spPr/>
    </dgm:pt>
    <dgm:pt modelId="{47E9D8AD-0457-4A73-A986-47509EBB3638}" type="pres">
      <dgm:prSet presAssocID="{12860E01-8D4E-4F6D-98AC-7A01EDDC5FF8}" presName="horz1" presStyleCnt="0"/>
      <dgm:spPr/>
    </dgm:pt>
    <dgm:pt modelId="{22595578-6FC8-4A3C-97B7-1B4349B05545}" type="pres">
      <dgm:prSet presAssocID="{12860E01-8D4E-4F6D-98AC-7A01EDDC5FF8}" presName="tx1" presStyleLbl="revTx" presStyleIdx="2" presStyleCnt="7"/>
      <dgm:spPr/>
    </dgm:pt>
    <dgm:pt modelId="{7FF0EA61-6A5C-484A-900A-702A71893D57}" type="pres">
      <dgm:prSet presAssocID="{12860E01-8D4E-4F6D-98AC-7A01EDDC5FF8}" presName="vert1" presStyleCnt="0"/>
      <dgm:spPr/>
    </dgm:pt>
    <dgm:pt modelId="{EBC6B46B-865E-4A73-9D4D-3F1AF494A319}" type="pres">
      <dgm:prSet presAssocID="{1B959846-4925-48F1-B18B-0EF43F4AD208}" presName="thickLine" presStyleLbl="alignNode1" presStyleIdx="3" presStyleCnt="7"/>
      <dgm:spPr/>
    </dgm:pt>
    <dgm:pt modelId="{A570E360-E7A6-4E1D-BB0D-4B72DB8E278E}" type="pres">
      <dgm:prSet presAssocID="{1B959846-4925-48F1-B18B-0EF43F4AD208}" presName="horz1" presStyleCnt="0"/>
      <dgm:spPr/>
    </dgm:pt>
    <dgm:pt modelId="{463C1D62-C155-46B1-B864-C8B1E5E88CFB}" type="pres">
      <dgm:prSet presAssocID="{1B959846-4925-48F1-B18B-0EF43F4AD208}" presName="tx1" presStyleLbl="revTx" presStyleIdx="3" presStyleCnt="7"/>
      <dgm:spPr/>
    </dgm:pt>
    <dgm:pt modelId="{3A05F01C-FC66-42D7-852E-64DD56A28CEB}" type="pres">
      <dgm:prSet presAssocID="{1B959846-4925-48F1-B18B-0EF43F4AD208}" presName="vert1" presStyleCnt="0"/>
      <dgm:spPr/>
    </dgm:pt>
    <dgm:pt modelId="{D365E47E-EC29-4D1F-A4FF-15694FF5B58D}" type="pres">
      <dgm:prSet presAssocID="{55F19853-EAF7-4FE1-8F4E-093457B12780}" presName="thickLine" presStyleLbl="alignNode1" presStyleIdx="4" presStyleCnt="7"/>
      <dgm:spPr/>
    </dgm:pt>
    <dgm:pt modelId="{921663B4-83F4-4797-B6A1-BFDDBF172730}" type="pres">
      <dgm:prSet presAssocID="{55F19853-EAF7-4FE1-8F4E-093457B12780}" presName="horz1" presStyleCnt="0"/>
      <dgm:spPr/>
    </dgm:pt>
    <dgm:pt modelId="{571179CE-7465-43DB-A29D-2323820EFF88}" type="pres">
      <dgm:prSet presAssocID="{55F19853-EAF7-4FE1-8F4E-093457B12780}" presName="tx1" presStyleLbl="revTx" presStyleIdx="4" presStyleCnt="7"/>
      <dgm:spPr/>
    </dgm:pt>
    <dgm:pt modelId="{AB9B9D8B-94AD-4CB3-B900-710A9AEA0585}" type="pres">
      <dgm:prSet presAssocID="{55F19853-EAF7-4FE1-8F4E-093457B12780}" presName="vert1" presStyleCnt="0"/>
      <dgm:spPr/>
    </dgm:pt>
    <dgm:pt modelId="{F9BE3D1E-A98A-4360-95D8-10806D545DB2}" type="pres">
      <dgm:prSet presAssocID="{AFE3C7F8-AD4A-4018-B398-F4B732CEC994}" presName="thickLine" presStyleLbl="alignNode1" presStyleIdx="5" presStyleCnt="7"/>
      <dgm:spPr/>
    </dgm:pt>
    <dgm:pt modelId="{76485A36-2C8B-415D-B04F-57DFD12C8975}" type="pres">
      <dgm:prSet presAssocID="{AFE3C7F8-AD4A-4018-B398-F4B732CEC994}" presName="horz1" presStyleCnt="0"/>
      <dgm:spPr/>
    </dgm:pt>
    <dgm:pt modelId="{D3D24196-AE83-4894-B38A-F965DBFF61AA}" type="pres">
      <dgm:prSet presAssocID="{AFE3C7F8-AD4A-4018-B398-F4B732CEC994}" presName="tx1" presStyleLbl="revTx" presStyleIdx="5" presStyleCnt="7"/>
      <dgm:spPr/>
    </dgm:pt>
    <dgm:pt modelId="{87F34EED-0CC4-4057-9838-C02564C00876}" type="pres">
      <dgm:prSet presAssocID="{AFE3C7F8-AD4A-4018-B398-F4B732CEC994}" presName="vert1" presStyleCnt="0"/>
      <dgm:spPr/>
    </dgm:pt>
    <dgm:pt modelId="{699B2A62-A37B-4C29-93C5-E48C37B189ED}" type="pres">
      <dgm:prSet presAssocID="{F6110D6D-10A5-417E-AA75-F16D9800A846}" presName="thickLine" presStyleLbl="alignNode1" presStyleIdx="6" presStyleCnt="7"/>
      <dgm:spPr/>
    </dgm:pt>
    <dgm:pt modelId="{7F8B540F-CF02-48BA-8FC5-9FAFD3EE4C03}" type="pres">
      <dgm:prSet presAssocID="{F6110D6D-10A5-417E-AA75-F16D9800A846}" presName="horz1" presStyleCnt="0"/>
      <dgm:spPr/>
    </dgm:pt>
    <dgm:pt modelId="{62EC7A58-65FB-434E-9C7B-4026B46F6A5F}" type="pres">
      <dgm:prSet presAssocID="{F6110D6D-10A5-417E-AA75-F16D9800A846}" presName="tx1" presStyleLbl="revTx" presStyleIdx="6" presStyleCnt="7"/>
      <dgm:spPr/>
    </dgm:pt>
    <dgm:pt modelId="{C6332099-E6BE-44A7-90EA-AB98ACE22E3E}" type="pres">
      <dgm:prSet presAssocID="{F6110D6D-10A5-417E-AA75-F16D9800A846}" presName="vert1" presStyleCnt="0"/>
      <dgm:spPr/>
    </dgm:pt>
  </dgm:ptLst>
  <dgm:cxnLst>
    <dgm:cxn modelId="{09616207-9736-4925-A9ED-028269048D96}" type="presOf" srcId="{12860E01-8D4E-4F6D-98AC-7A01EDDC5FF8}" destId="{22595578-6FC8-4A3C-97B7-1B4349B05545}" srcOrd="0" destOrd="0" presId="urn:microsoft.com/office/officeart/2008/layout/LinedList"/>
    <dgm:cxn modelId="{AE634F15-3221-46F6-8AA7-6CCDB67D1BB3}" type="presOf" srcId="{35FCF680-78FD-4BED-95B9-BDF354150159}" destId="{4AD3BF56-7AA8-40F8-BC53-3E686053C519}" srcOrd="0" destOrd="0" presId="urn:microsoft.com/office/officeart/2008/layout/LinedList"/>
    <dgm:cxn modelId="{94396925-F9E8-4CEB-833A-58C0F93174C6}" type="presOf" srcId="{1ACA9FCB-E67B-4D97-9B27-786625D4C1A1}" destId="{C41EAC13-7850-4004-89FC-646BB7F1415E}" srcOrd="0" destOrd="0" presId="urn:microsoft.com/office/officeart/2008/layout/LinedList"/>
    <dgm:cxn modelId="{8B4E6926-11EA-4B07-8ECE-E63BF0179D04}" srcId="{67D9ECD1-C369-48C2-80D0-DA8720EEC2E2}" destId="{F6110D6D-10A5-417E-AA75-F16D9800A846}" srcOrd="6" destOrd="0" parTransId="{D72870F2-234F-4951-AFEC-B88FFCD22EBF}" sibTransId="{8CE9CD8C-2DC0-45B0-961A-82FEFBA3CD1C}"/>
    <dgm:cxn modelId="{4DD8E432-3A21-4203-80C3-A0891198D824}" type="presOf" srcId="{67D9ECD1-C369-48C2-80D0-DA8720EEC2E2}" destId="{648FE038-0E0B-4D86-B624-5B2167AB1AB8}" srcOrd="0" destOrd="0" presId="urn:microsoft.com/office/officeart/2008/layout/LinedList"/>
    <dgm:cxn modelId="{3F1FD25D-B744-4C71-8ACA-93E0A70ADEF4}" srcId="{67D9ECD1-C369-48C2-80D0-DA8720EEC2E2}" destId="{55F19853-EAF7-4FE1-8F4E-093457B12780}" srcOrd="4" destOrd="0" parTransId="{AE3C36B5-7084-4F74-BDC3-2B0E8E7AB23F}" sibTransId="{854DFA94-41FF-4560-9F15-CAEEAF7E2872}"/>
    <dgm:cxn modelId="{36C6DA79-7F8F-4BA6-A6D2-8FE632ECFDA3}" srcId="{67D9ECD1-C369-48C2-80D0-DA8720EEC2E2}" destId="{12860E01-8D4E-4F6D-98AC-7A01EDDC5FF8}" srcOrd="2" destOrd="0" parTransId="{913B257D-346D-4EF4-AF41-C9C52EAF6871}" sibTransId="{1E9C7588-1A09-4A0C-99A4-5B9F855ED461}"/>
    <dgm:cxn modelId="{063EFC8A-6378-43A8-9D04-7AD5310A7219}" srcId="{67D9ECD1-C369-48C2-80D0-DA8720EEC2E2}" destId="{1B959846-4925-48F1-B18B-0EF43F4AD208}" srcOrd="3" destOrd="0" parTransId="{0E978BC7-DCA4-4234-9D85-B8AA46509B45}" sibTransId="{686B96BC-12DD-4C84-A3D4-A37AA1AF0C54}"/>
    <dgm:cxn modelId="{8576E695-7ADD-45DE-ADD9-86E717A3E19B}" srcId="{67D9ECD1-C369-48C2-80D0-DA8720EEC2E2}" destId="{AFE3C7F8-AD4A-4018-B398-F4B732CEC994}" srcOrd="5" destOrd="0" parTransId="{B2ACD3E6-46AF-46C5-B1FB-9625F07045BC}" sibTransId="{BD32CA4E-EF52-456A-9D9E-9D7C9505A18B}"/>
    <dgm:cxn modelId="{6B7A3C9C-CB3E-4C6F-BA82-8B441AC8DC43}" type="presOf" srcId="{AFE3C7F8-AD4A-4018-B398-F4B732CEC994}" destId="{D3D24196-AE83-4894-B38A-F965DBFF61AA}" srcOrd="0" destOrd="0" presId="urn:microsoft.com/office/officeart/2008/layout/LinedList"/>
    <dgm:cxn modelId="{952BA1C6-2393-4726-91E0-246B7F480CE1}" srcId="{67D9ECD1-C369-48C2-80D0-DA8720EEC2E2}" destId="{1ACA9FCB-E67B-4D97-9B27-786625D4C1A1}" srcOrd="1" destOrd="0" parTransId="{7CA02EF5-3354-495A-8F40-6B9F3F437397}" sibTransId="{6E13C606-4D81-4E24-991D-2BADC826E024}"/>
    <dgm:cxn modelId="{1B5DF0D2-D29B-4A3F-9828-3B7130E115CD}" type="presOf" srcId="{1B959846-4925-48F1-B18B-0EF43F4AD208}" destId="{463C1D62-C155-46B1-B864-C8B1E5E88CFB}" srcOrd="0" destOrd="0" presId="urn:microsoft.com/office/officeart/2008/layout/LinedList"/>
    <dgm:cxn modelId="{558FD9F3-206A-4187-8487-645CA650DC65}" type="presOf" srcId="{55F19853-EAF7-4FE1-8F4E-093457B12780}" destId="{571179CE-7465-43DB-A29D-2323820EFF88}" srcOrd="0" destOrd="0" presId="urn:microsoft.com/office/officeart/2008/layout/LinedList"/>
    <dgm:cxn modelId="{9422EDFB-F00D-4AFC-A892-E6B68DFE62FB}" type="presOf" srcId="{F6110D6D-10A5-417E-AA75-F16D9800A846}" destId="{62EC7A58-65FB-434E-9C7B-4026B46F6A5F}" srcOrd="0" destOrd="0" presId="urn:microsoft.com/office/officeart/2008/layout/LinedList"/>
    <dgm:cxn modelId="{85998DFD-EA8E-40C0-B3A9-B90EA37E19AE}" srcId="{67D9ECD1-C369-48C2-80D0-DA8720EEC2E2}" destId="{35FCF680-78FD-4BED-95B9-BDF354150159}" srcOrd="0" destOrd="0" parTransId="{208D4B4D-6271-4164-A033-6918F8623010}" sibTransId="{FBC9D89F-4862-4C40-B831-01566DB8F80E}"/>
    <dgm:cxn modelId="{307D8AF6-13B2-43B1-BD6F-5133A76D7BCF}" type="presParOf" srcId="{648FE038-0E0B-4D86-B624-5B2167AB1AB8}" destId="{D6F08E26-D073-49AA-8474-0C585FC2E7DE}" srcOrd="0" destOrd="0" presId="urn:microsoft.com/office/officeart/2008/layout/LinedList"/>
    <dgm:cxn modelId="{E1654547-79F0-4415-B041-5DBB76A66E1C}" type="presParOf" srcId="{648FE038-0E0B-4D86-B624-5B2167AB1AB8}" destId="{9196D48F-D94D-4C3D-9C78-B43BD49717EB}" srcOrd="1" destOrd="0" presId="urn:microsoft.com/office/officeart/2008/layout/LinedList"/>
    <dgm:cxn modelId="{9906076E-4164-4441-AD15-F66C74B79C7E}" type="presParOf" srcId="{9196D48F-D94D-4C3D-9C78-B43BD49717EB}" destId="{4AD3BF56-7AA8-40F8-BC53-3E686053C519}" srcOrd="0" destOrd="0" presId="urn:microsoft.com/office/officeart/2008/layout/LinedList"/>
    <dgm:cxn modelId="{46DF3E7E-9A01-4F7B-BDE4-374CBB743315}" type="presParOf" srcId="{9196D48F-D94D-4C3D-9C78-B43BD49717EB}" destId="{E0149926-2833-433F-98A5-0ADE3B62F2B8}" srcOrd="1" destOrd="0" presId="urn:microsoft.com/office/officeart/2008/layout/LinedList"/>
    <dgm:cxn modelId="{F0F7D471-C7DF-43FE-9820-7FD447EFEEF1}" type="presParOf" srcId="{648FE038-0E0B-4D86-B624-5B2167AB1AB8}" destId="{AB01C526-89C5-45EC-AB0E-8FC4182829F4}" srcOrd="2" destOrd="0" presId="urn:microsoft.com/office/officeart/2008/layout/LinedList"/>
    <dgm:cxn modelId="{E88753CA-9EC9-4C06-8FE3-98BA6E938107}" type="presParOf" srcId="{648FE038-0E0B-4D86-B624-5B2167AB1AB8}" destId="{410F231A-1795-4671-AAD8-10506B93FDEB}" srcOrd="3" destOrd="0" presId="urn:microsoft.com/office/officeart/2008/layout/LinedList"/>
    <dgm:cxn modelId="{2AD20A7C-066E-41C2-B22C-20217525CC3F}" type="presParOf" srcId="{410F231A-1795-4671-AAD8-10506B93FDEB}" destId="{C41EAC13-7850-4004-89FC-646BB7F1415E}" srcOrd="0" destOrd="0" presId="urn:microsoft.com/office/officeart/2008/layout/LinedList"/>
    <dgm:cxn modelId="{60E14480-6C64-4D5D-AC38-9D20E17AC13E}" type="presParOf" srcId="{410F231A-1795-4671-AAD8-10506B93FDEB}" destId="{3B1B06C5-4C2B-4549-A592-F99AD8F1B4EB}" srcOrd="1" destOrd="0" presId="urn:microsoft.com/office/officeart/2008/layout/LinedList"/>
    <dgm:cxn modelId="{1F4C23B0-E634-4CA6-B17A-D3E0F8605771}" type="presParOf" srcId="{648FE038-0E0B-4D86-B624-5B2167AB1AB8}" destId="{139E9C24-5CF3-46CA-97E5-78F026A0C455}" srcOrd="4" destOrd="0" presId="urn:microsoft.com/office/officeart/2008/layout/LinedList"/>
    <dgm:cxn modelId="{13B5D9C9-E13B-4420-823F-B40683B37B38}" type="presParOf" srcId="{648FE038-0E0B-4D86-B624-5B2167AB1AB8}" destId="{47E9D8AD-0457-4A73-A986-47509EBB3638}" srcOrd="5" destOrd="0" presId="urn:microsoft.com/office/officeart/2008/layout/LinedList"/>
    <dgm:cxn modelId="{74A79E02-273B-4B9A-AC70-AE017CD017C5}" type="presParOf" srcId="{47E9D8AD-0457-4A73-A986-47509EBB3638}" destId="{22595578-6FC8-4A3C-97B7-1B4349B05545}" srcOrd="0" destOrd="0" presId="urn:microsoft.com/office/officeart/2008/layout/LinedList"/>
    <dgm:cxn modelId="{3EEAD687-24B5-418A-BFF8-1557DFA53414}" type="presParOf" srcId="{47E9D8AD-0457-4A73-A986-47509EBB3638}" destId="{7FF0EA61-6A5C-484A-900A-702A71893D57}" srcOrd="1" destOrd="0" presId="urn:microsoft.com/office/officeart/2008/layout/LinedList"/>
    <dgm:cxn modelId="{D383EC1A-1C1D-41CF-891D-DDBCE9D68BDA}" type="presParOf" srcId="{648FE038-0E0B-4D86-B624-5B2167AB1AB8}" destId="{EBC6B46B-865E-4A73-9D4D-3F1AF494A319}" srcOrd="6" destOrd="0" presId="urn:microsoft.com/office/officeart/2008/layout/LinedList"/>
    <dgm:cxn modelId="{E46219B1-8D2A-47B9-A52D-DB08E81F6388}" type="presParOf" srcId="{648FE038-0E0B-4D86-B624-5B2167AB1AB8}" destId="{A570E360-E7A6-4E1D-BB0D-4B72DB8E278E}" srcOrd="7" destOrd="0" presId="urn:microsoft.com/office/officeart/2008/layout/LinedList"/>
    <dgm:cxn modelId="{C64D3F6B-75A7-4D65-BEBC-9E7D33486358}" type="presParOf" srcId="{A570E360-E7A6-4E1D-BB0D-4B72DB8E278E}" destId="{463C1D62-C155-46B1-B864-C8B1E5E88CFB}" srcOrd="0" destOrd="0" presId="urn:microsoft.com/office/officeart/2008/layout/LinedList"/>
    <dgm:cxn modelId="{7D742DCE-EBC7-4697-905F-E7E6A7254808}" type="presParOf" srcId="{A570E360-E7A6-4E1D-BB0D-4B72DB8E278E}" destId="{3A05F01C-FC66-42D7-852E-64DD56A28CEB}" srcOrd="1" destOrd="0" presId="urn:microsoft.com/office/officeart/2008/layout/LinedList"/>
    <dgm:cxn modelId="{15774CA6-A85D-4095-8053-2A105F5CF20A}" type="presParOf" srcId="{648FE038-0E0B-4D86-B624-5B2167AB1AB8}" destId="{D365E47E-EC29-4D1F-A4FF-15694FF5B58D}" srcOrd="8" destOrd="0" presId="urn:microsoft.com/office/officeart/2008/layout/LinedList"/>
    <dgm:cxn modelId="{B1A176DB-045C-467F-8E73-7BA7F95F670D}" type="presParOf" srcId="{648FE038-0E0B-4D86-B624-5B2167AB1AB8}" destId="{921663B4-83F4-4797-B6A1-BFDDBF172730}" srcOrd="9" destOrd="0" presId="urn:microsoft.com/office/officeart/2008/layout/LinedList"/>
    <dgm:cxn modelId="{B0E54027-0E8F-423D-858A-DEA22A37FCD3}" type="presParOf" srcId="{921663B4-83F4-4797-B6A1-BFDDBF172730}" destId="{571179CE-7465-43DB-A29D-2323820EFF88}" srcOrd="0" destOrd="0" presId="urn:microsoft.com/office/officeart/2008/layout/LinedList"/>
    <dgm:cxn modelId="{3D710B80-D53D-4082-B898-08D2A5194C10}" type="presParOf" srcId="{921663B4-83F4-4797-B6A1-BFDDBF172730}" destId="{AB9B9D8B-94AD-4CB3-B900-710A9AEA0585}" srcOrd="1" destOrd="0" presId="urn:microsoft.com/office/officeart/2008/layout/LinedList"/>
    <dgm:cxn modelId="{F04387CE-76C2-4139-B083-6CDCD0EBB77A}" type="presParOf" srcId="{648FE038-0E0B-4D86-B624-5B2167AB1AB8}" destId="{F9BE3D1E-A98A-4360-95D8-10806D545DB2}" srcOrd="10" destOrd="0" presId="urn:microsoft.com/office/officeart/2008/layout/LinedList"/>
    <dgm:cxn modelId="{C394D23D-4535-4FAF-97EB-1677E9FACCE8}" type="presParOf" srcId="{648FE038-0E0B-4D86-B624-5B2167AB1AB8}" destId="{76485A36-2C8B-415D-B04F-57DFD12C8975}" srcOrd="11" destOrd="0" presId="urn:microsoft.com/office/officeart/2008/layout/LinedList"/>
    <dgm:cxn modelId="{467314F5-8292-4AD2-8815-7C43E1021D12}" type="presParOf" srcId="{76485A36-2C8B-415D-B04F-57DFD12C8975}" destId="{D3D24196-AE83-4894-B38A-F965DBFF61AA}" srcOrd="0" destOrd="0" presId="urn:microsoft.com/office/officeart/2008/layout/LinedList"/>
    <dgm:cxn modelId="{D27764BA-F8A9-420D-8E51-7E6659CA1CAA}" type="presParOf" srcId="{76485A36-2C8B-415D-B04F-57DFD12C8975}" destId="{87F34EED-0CC4-4057-9838-C02564C00876}" srcOrd="1" destOrd="0" presId="urn:microsoft.com/office/officeart/2008/layout/LinedList"/>
    <dgm:cxn modelId="{758CE6A8-B9B3-4FD0-87C2-DF2F690B2BAF}" type="presParOf" srcId="{648FE038-0E0B-4D86-B624-5B2167AB1AB8}" destId="{699B2A62-A37B-4C29-93C5-E48C37B189ED}" srcOrd="12" destOrd="0" presId="urn:microsoft.com/office/officeart/2008/layout/LinedList"/>
    <dgm:cxn modelId="{92C1D954-BD4A-4C38-9969-6DBF97F21753}" type="presParOf" srcId="{648FE038-0E0B-4D86-B624-5B2167AB1AB8}" destId="{7F8B540F-CF02-48BA-8FC5-9FAFD3EE4C03}" srcOrd="13" destOrd="0" presId="urn:microsoft.com/office/officeart/2008/layout/LinedList"/>
    <dgm:cxn modelId="{34AE5B6C-4486-4E98-95F6-91C7CFE0B285}" type="presParOf" srcId="{7F8B540F-CF02-48BA-8FC5-9FAFD3EE4C03}" destId="{62EC7A58-65FB-434E-9C7B-4026B46F6A5F}" srcOrd="0" destOrd="0" presId="urn:microsoft.com/office/officeart/2008/layout/LinedList"/>
    <dgm:cxn modelId="{63E2FBB4-98A0-4857-83B0-9B4C4249F6D5}" type="presParOf" srcId="{7F8B540F-CF02-48BA-8FC5-9FAFD3EE4C03}" destId="{C6332099-E6BE-44A7-90EA-AB98ACE22E3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95540-104C-405A-883D-909CDFB6E0E0}">
      <dsp:nvSpPr>
        <dsp:cNvPr id="0" name=""/>
        <dsp:cNvSpPr/>
      </dsp:nvSpPr>
      <dsp:spPr>
        <a:xfrm>
          <a:off x="582645" y="1781"/>
          <a:ext cx="2174490" cy="13046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Facebook</a:t>
          </a:r>
        </a:p>
      </dsp:txBody>
      <dsp:txXfrm>
        <a:off x="582645" y="1781"/>
        <a:ext cx="2174490" cy="1304694"/>
      </dsp:txXfrm>
    </dsp:sp>
    <dsp:sp modelId="{E0674828-0F76-4EE5-BCA1-0E71F0D5BF37}">
      <dsp:nvSpPr>
        <dsp:cNvPr id="0" name=""/>
        <dsp:cNvSpPr/>
      </dsp:nvSpPr>
      <dsp:spPr>
        <a:xfrm>
          <a:off x="2974584" y="1781"/>
          <a:ext cx="2174490" cy="1304694"/>
        </a:xfrm>
        <a:prstGeom prst="rect">
          <a:avLst/>
        </a:prstGeom>
        <a:solidFill>
          <a:schemeClr val="accent2">
            <a:hueOff val="-161707"/>
            <a:satOff val="-9325"/>
            <a:lumOff val="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Instagram</a:t>
          </a:r>
        </a:p>
      </dsp:txBody>
      <dsp:txXfrm>
        <a:off x="2974584" y="1781"/>
        <a:ext cx="2174490" cy="1304694"/>
      </dsp:txXfrm>
    </dsp:sp>
    <dsp:sp modelId="{9393AD36-7D46-4511-BB2B-0FBE735B616E}">
      <dsp:nvSpPr>
        <dsp:cNvPr id="0" name=""/>
        <dsp:cNvSpPr/>
      </dsp:nvSpPr>
      <dsp:spPr>
        <a:xfrm>
          <a:off x="5366524" y="1781"/>
          <a:ext cx="2174490" cy="1304694"/>
        </a:xfrm>
        <a:prstGeom prst="rect">
          <a:avLst/>
        </a:prstGeom>
        <a:solidFill>
          <a:schemeClr val="accent2">
            <a:hueOff val="-323414"/>
            <a:satOff val="-18651"/>
            <a:lumOff val="19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Twitter</a:t>
          </a:r>
        </a:p>
      </dsp:txBody>
      <dsp:txXfrm>
        <a:off x="5366524" y="1781"/>
        <a:ext cx="2174490" cy="1304694"/>
      </dsp:txXfrm>
    </dsp:sp>
    <dsp:sp modelId="{88AE7972-ED86-48A7-AFF0-2E32AEBA2FB3}">
      <dsp:nvSpPr>
        <dsp:cNvPr id="0" name=""/>
        <dsp:cNvSpPr/>
      </dsp:nvSpPr>
      <dsp:spPr>
        <a:xfrm>
          <a:off x="7758464" y="1781"/>
          <a:ext cx="2174490" cy="1304694"/>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LinkedIn</a:t>
          </a:r>
        </a:p>
      </dsp:txBody>
      <dsp:txXfrm>
        <a:off x="7758464" y="1781"/>
        <a:ext cx="2174490" cy="1304694"/>
      </dsp:txXfrm>
    </dsp:sp>
    <dsp:sp modelId="{0E14CF26-B2DF-47A0-AF47-E89BA144A771}">
      <dsp:nvSpPr>
        <dsp:cNvPr id="0" name=""/>
        <dsp:cNvSpPr/>
      </dsp:nvSpPr>
      <dsp:spPr>
        <a:xfrm>
          <a:off x="582645" y="1523924"/>
          <a:ext cx="2174490" cy="1304694"/>
        </a:xfrm>
        <a:prstGeom prst="rect">
          <a:avLst/>
        </a:prstGeom>
        <a:solidFill>
          <a:schemeClr val="accent2">
            <a:hueOff val="-646828"/>
            <a:satOff val="-37301"/>
            <a:lumOff val="38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Pinterest</a:t>
          </a:r>
        </a:p>
      </dsp:txBody>
      <dsp:txXfrm>
        <a:off x="582645" y="1523924"/>
        <a:ext cx="2174490" cy="1304694"/>
      </dsp:txXfrm>
    </dsp:sp>
    <dsp:sp modelId="{BA9874DD-0550-4263-A7FE-207D0D58A1C4}">
      <dsp:nvSpPr>
        <dsp:cNvPr id="0" name=""/>
        <dsp:cNvSpPr/>
      </dsp:nvSpPr>
      <dsp:spPr>
        <a:xfrm>
          <a:off x="2974584" y="1523924"/>
          <a:ext cx="2174490" cy="1304694"/>
        </a:xfrm>
        <a:prstGeom prst="rect">
          <a:avLst/>
        </a:prstGeom>
        <a:solidFill>
          <a:schemeClr val="accent2">
            <a:hueOff val="-808535"/>
            <a:satOff val="-46627"/>
            <a:lumOff val="4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Snapchat</a:t>
          </a:r>
        </a:p>
      </dsp:txBody>
      <dsp:txXfrm>
        <a:off x="2974584" y="1523924"/>
        <a:ext cx="2174490" cy="1304694"/>
      </dsp:txXfrm>
    </dsp:sp>
    <dsp:sp modelId="{01354674-9664-490D-A85D-26B9E6EA28A5}">
      <dsp:nvSpPr>
        <dsp:cNvPr id="0" name=""/>
        <dsp:cNvSpPr/>
      </dsp:nvSpPr>
      <dsp:spPr>
        <a:xfrm>
          <a:off x="5366524" y="1523924"/>
          <a:ext cx="2174490" cy="1304694"/>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WhatsApp</a:t>
          </a:r>
        </a:p>
      </dsp:txBody>
      <dsp:txXfrm>
        <a:off x="5366524" y="1523924"/>
        <a:ext cx="2174490" cy="1304694"/>
      </dsp:txXfrm>
    </dsp:sp>
    <dsp:sp modelId="{2BE057EC-6D8D-4CE9-AB0F-65E500F4D3C6}">
      <dsp:nvSpPr>
        <dsp:cNvPr id="0" name=""/>
        <dsp:cNvSpPr/>
      </dsp:nvSpPr>
      <dsp:spPr>
        <a:xfrm>
          <a:off x="7758464" y="1523924"/>
          <a:ext cx="2174490" cy="1304694"/>
        </a:xfrm>
        <a:prstGeom prst="rect">
          <a:avLst/>
        </a:prstGeom>
        <a:solidFill>
          <a:schemeClr val="accent2">
            <a:hueOff val="-1131949"/>
            <a:satOff val="-65277"/>
            <a:lumOff val="67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Reddit</a:t>
          </a:r>
        </a:p>
      </dsp:txBody>
      <dsp:txXfrm>
        <a:off x="7758464" y="1523924"/>
        <a:ext cx="2174490" cy="1304694"/>
      </dsp:txXfrm>
    </dsp:sp>
    <dsp:sp modelId="{B66BEC01-A72D-43F1-AA3E-1A16CCAFAAA2}">
      <dsp:nvSpPr>
        <dsp:cNvPr id="0" name=""/>
        <dsp:cNvSpPr/>
      </dsp:nvSpPr>
      <dsp:spPr>
        <a:xfrm>
          <a:off x="2974584" y="3046068"/>
          <a:ext cx="2174490" cy="1304694"/>
        </a:xfrm>
        <a:prstGeom prst="rect">
          <a:avLst/>
        </a:prstGeom>
        <a:solidFill>
          <a:schemeClr val="accent2">
            <a:hueOff val="-1293656"/>
            <a:satOff val="-74603"/>
            <a:lumOff val="76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Tumblr</a:t>
          </a:r>
        </a:p>
      </dsp:txBody>
      <dsp:txXfrm>
        <a:off x="2974584" y="3046068"/>
        <a:ext cx="2174490" cy="1304694"/>
      </dsp:txXfrm>
    </dsp:sp>
    <dsp:sp modelId="{A344E08F-FD16-4B2B-945F-2A0B63380761}">
      <dsp:nvSpPr>
        <dsp:cNvPr id="0" name=""/>
        <dsp:cNvSpPr/>
      </dsp:nvSpPr>
      <dsp:spPr>
        <a:xfrm>
          <a:off x="5366524" y="3046068"/>
          <a:ext cx="2174490" cy="130469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Tik Tok</a:t>
          </a:r>
        </a:p>
      </dsp:txBody>
      <dsp:txXfrm>
        <a:off x="5366524" y="3046068"/>
        <a:ext cx="2174490" cy="1304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D33ED-7C01-481C-A369-BCA6657ED972}">
      <dsp:nvSpPr>
        <dsp:cNvPr id="0" name=""/>
        <dsp:cNvSpPr/>
      </dsp:nvSpPr>
      <dsp:spPr>
        <a:xfrm>
          <a:off x="0" y="2700"/>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33D0D3-17C1-48B5-B597-227E6189C48C}">
      <dsp:nvSpPr>
        <dsp:cNvPr id="0" name=""/>
        <dsp:cNvSpPr/>
      </dsp:nvSpPr>
      <dsp:spPr>
        <a:xfrm>
          <a:off x="0" y="2700"/>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FACEBOOK/MESSENGER:  1) Message friends/family; 2) Post/share photos or videos; and 3) Keep up-to-date with news/the world</a:t>
          </a:r>
        </a:p>
      </dsp:txBody>
      <dsp:txXfrm>
        <a:off x="0" y="2700"/>
        <a:ext cx="6291714" cy="920888"/>
      </dsp:txXfrm>
    </dsp:sp>
    <dsp:sp modelId="{AF8EFC3A-4510-4024-A0E1-9FC6D2C3032F}">
      <dsp:nvSpPr>
        <dsp:cNvPr id="0" name=""/>
        <dsp:cNvSpPr/>
      </dsp:nvSpPr>
      <dsp:spPr>
        <a:xfrm>
          <a:off x="0" y="923589"/>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291948-97EB-40B4-93F4-7583DB6A6A4B}">
      <dsp:nvSpPr>
        <dsp:cNvPr id="0" name=""/>
        <dsp:cNvSpPr/>
      </dsp:nvSpPr>
      <dsp:spPr>
        <a:xfrm>
          <a:off x="0" y="923589"/>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INSTAGRAM:  1) Post/share photos or videos; 2) Find funny/entertaining content; and 3)Follow/find information about products/brands</a:t>
          </a:r>
        </a:p>
      </dsp:txBody>
      <dsp:txXfrm>
        <a:off x="0" y="923589"/>
        <a:ext cx="6291714" cy="920888"/>
      </dsp:txXfrm>
    </dsp:sp>
    <dsp:sp modelId="{64F0544D-592E-4383-886A-5A70E12D896B}">
      <dsp:nvSpPr>
        <dsp:cNvPr id="0" name=""/>
        <dsp:cNvSpPr/>
      </dsp:nvSpPr>
      <dsp:spPr>
        <a:xfrm>
          <a:off x="0" y="1844478"/>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FFE98F-2CB0-4685-856F-FDE281B62048}">
      <dsp:nvSpPr>
        <dsp:cNvPr id="0" name=""/>
        <dsp:cNvSpPr/>
      </dsp:nvSpPr>
      <dsp:spPr>
        <a:xfrm>
          <a:off x="0" y="1844478"/>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Twitter:  1) Keep up-to-date with news/the world; 2) Find funny/entertaining content; and 3) Follow/find information about products/brands</a:t>
          </a:r>
        </a:p>
      </dsp:txBody>
      <dsp:txXfrm>
        <a:off x="0" y="1844478"/>
        <a:ext cx="6291714" cy="920888"/>
      </dsp:txXfrm>
    </dsp:sp>
    <dsp:sp modelId="{BB5DDBA6-1BAE-4E19-8D06-281152F0120F}">
      <dsp:nvSpPr>
        <dsp:cNvPr id="0" name=""/>
        <dsp:cNvSpPr/>
      </dsp:nvSpPr>
      <dsp:spPr>
        <a:xfrm>
          <a:off x="0" y="2765367"/>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9DD05B-273C-4218-89B2-165F132AC8FF}">
      <dsp:nvSpPr>
        <dsp:cNvPr id="0" name=""/>
        <dsp:cNvSpPr/>
      </dsp:nvSpPr>
      <dsp:spPr>
        <a:xfrm>
          <a:off x="0" y="2765367"/>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Pinterest:  1) Follow/find information about products/brands; 2) Find funny/entertaining content; and 3) Post/share photos or videos</a:t>
          </a:r>
        </a:p>
      </dsp:txBody>
      <dsp:txXfrm>
        <a:off x="0" y="2765367"/>
        <a:ext cx="6291714" cy="920888"/>
      </dsp:txXfrm>
    </dsp:sp>
    <dsp:sp modelId="{57BA1677-B902-42EA-8F10-D5CED8D6C760}">
      <dsp:nvSpPr>
        <dsp:cNvPr id="0" name=""/>
        <dsp:cNvSpPr/>
      </dsp:nvSpPr>
      <dsp:spPr>
        <a:xfrm>
          <a:off x="0" y="3686256"/>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DE4E82-74D1-4C43-9DE2-87DDD0F1FFFE}">
      <dsp:nvSpPr>
        <dsp:cNvPr id="0" name=""/>
        <dsp:cNvSpPr/>
      </dsp:nvSpPr>
      <dsp:spPr>
        <a:xfrm>
          <a:off x="0" y="3686256"/>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Snapchat:  1) Post/share photos or videos; 2) Find funny/entertaining content; and 3) Message friends/family</a:t>
          </a:r>
        </a:p>
      </dsp:txBody>
      <dsp:txXfrm>
        <a:off x="0" y="3686256"/>
        <a:ext cx="6291714" cy="920888"/>
      </dsp:txXfrm>
    </dsp:sp>
    <dsp:sp modelId="{6FE8B449-A06E-4730-9411-B7017105F167}">
      <dsp:nvSpPr>
        <dsp:cNvPr id="0" name=""/>
        <dsp:cNvSpPr/>
      </dsp:nvSpPr>
      <dsp:spPr>
        <a:xfrm>
          <a:off x="0" y="4607145"/>
          <a:ext cx="629171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3FA9CC-E953-4873-8F26-CB10F1E141C6}">
      <dsp:nvSpPr>
        <dsp:cNvPr id="0" name=""/>
        <dsp:cNvSpPr/>
      </dsp:nvSpPr>
      <dsp:spPr>
        <a:xfrm>
          <a:off x="0" y="4607145"/>
          <a:ext cx="6291714" cy="920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*courtesy of GWI Core Q4 2020 / 167,125 social networkers aged 16-64</a:t>
          </a:r>
        </a:p>
      </dsp:txBody>
      <dsp:txXfrm>
        <a:off x="0" y="4607145"/>
        <a:ext cx="6291714" cy="920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08E26-D073-49AA-8474-0C585FC2E7DE}">
      <dsp:nvSpPr>
        <dsp:cNvPr id="0" name=""/>
        <dsp:cNvSpPr/>
      </dsp:nvSpPr>
      <dsp:spPr>
        <a:xfrm>
          <a:off x="0" y="679"/>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D3BF56-7AA8-40F8-BC53-3E686053C519}">
      <dsp:nvSpPr>
        <dsp:cNvPr id="0" name=""/>
        <dsp:cNvSpPr/>
      </dsp:nvSpPr>
      <dsp:spPr>
        <a:xfrm>
          <a:off x="0" y="679"/>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Gen Z:  Aged 16 -23 (33% brands / 28% influencers/experts)</a:t>
          </a:r>
        </a:p>
      </dsp:txBody>
      <dsp:txXfrm>
        <a:off x="0" y="679"/>
        <a:ext cx="6735443" cy="794749"/>
      </dsp:txXfrm>
    </dsp:sp>
    <dsp:sp modelId="{AB01C526-89C5-45EC-AB0E-8FC4182829F4}">
      <dsp:nvSpPr>
        <dsp:cNvPr id="0" name=""/>
        <dsp:cNvSpPr/>
      </dsp:nvSpPr>
      <dsp:spPr>
        <a:xfrm>
          <a:off x="0" y="795428"/>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1EAC13-7850-4004-89FC-646BB7F1415E}">
      <dsp:nvSpPr>
        <dsp:cNvPr id="0" name=""/>
        <dsp:cNvSpPr/>
      </dsp:nvSpPr>
      <dsp:spPr>
        <a:xfrm>
          <a:off x="0" y="795428"/>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Millennials:  Aged 24 – 37 (36% brands / 23% influencers/experts)</a:t>
          </a:r>
        </a:p>
      </dsp:txBody>
      <dsp:txXfrm>
        <a:off x="0" y="795428"/>
        <a:ext cx="6735443" cy="794749"/>
      </dsp:txXfrm>
    </dsp:sp>
    <dsp:sp modelId="{139E9C24-5CF3-46CA-97E5-78F026A0C455}">
      <dsp:nvSpPr>
        <dsp:cNvPr id="0" name=""/>
        <dsp:cNvSpPr/>
      </dsp:nvSpPr>
      <dsp:spPr>
        <a:xfrm>
          <a:off x="0" y="1590177"/>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595578-6FC8-4A3C-97B7-1B4349B05545}">
      <dsp:nvSpPr>
        <dsp:cNvPr id="0" name=""/>
        <dsp:cNvSpPr/>
      </dsp:nvSpPr>
      <dsp:spPr>
        <a:xfrm>
          <a:off x="0" y="1590177"/>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Gen X:  Aged 38 – 56 (31% brands / 16% influencers/experts)</a:t>
          </a:r>
        </a:p>
      </dsp:txBody>
      <dsp:txXfrm>
        <a:off x="0" y="1590177"/>
        <a:ext cx="6735443" cy="794749"/>
      </dsp:txXfrm>
    </dsp:sp>
    <dsp:sp modelId="{EBC6B46B-865E-4A73-9D4D-3F1AF494A319}">
      <dsp:nvSpPr>
        <dsp:cNvPr id="0" name=""/>
        <dsp:cNvSpPr/>
      </dsp:nvSpPr>
      <dsp:spPr>
        <a:xfrm>
          <a:off x="0" y="2384926"/>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3C1D62-C155-46B1-B864-C8B1E5E88CFB}">
      <dsp:nvSpPr>
        <dsp:cNvPr id="0" name=""/>
        <dsp:cNvSpPr/>
      </dsp:nvSpPr>
      <dsp:spPr>
        <a:xfrm>
          <a:off x="0" y="2384926"/>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Baby Boomers:  Aged 57 – 64 (23% brands / 9% influencers/experts)</a:t>
          </a:r>
        </a:p>
      </dsp:txBody>
      <dsp:txXfrm>
        <a:off x="0" y="2384926"/>
        <a:ext cx="6735443" cy="794749"/>
      </dsp:txXfrm>
    </dsp:sp>
    <dsp:sp modelId="{D365E47E-EC29-4D1F-A4FF-15694FF5B58D}">
      <dsp:nvSpPr>
        <dsp:cNvPr id="0" name=""/>
        <dsp:cNvSpPr/>
      </dsp:nvSpPr>
      <dsp:spPr>
        <a:xfrm>
          <a:off x="0" y="3179675"/>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1179CE-7465-43DB-A29D-2323820EFF88}">
      <dsp:nvSpPr>
        <dsp:cNvPr id="0" name=""/>
        <dsp:cNvSpPr/>
      </dsp:nvSpPr>
      <dsp:spPr>
        <a:xfrm>
          <a:off x="0" y="3179675"/>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Pre-Baby Boomers:  Aged 64 &amp; older</a:t>
          </a:r>
        </a:p>
      </dsp:txBody>
      <dsp:txXfrm>
        <a:off x="0" y="3179675"/>
        <a:ext cx="6735443" cy="794749"/>
      </dsp:txXfrm>
    </dsp:sp>
    <dsp:sp modelId="{F9BE3D1E-A98A-4360-95D8-10806D545DB2}">
      <dsp:nvSpPr>
        <dsp:cNvPr id="0" name=""/>
        <dsp:cNvSpPr/>
      </dsp:nvSpPr>
      <dsp:spPr>
        <a:xfrm>
          <a:off x="0" y="3974424"/>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D24196-AE83-4894-B38A-F965DBFF61AA}">
      <dsp:nvSpPr>
        <dsp:cNvPr id="0" name=""/>
        <dsp:cNvSpPr/>
      </dsp:nvSpPr>
      <dsp:spPr>
        <a:xfrm>
          <a:off x="0" y="3974424"/>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Note:  Gen Z follow influencers almost as much as brands</a:t>
          </a:r>
        </a:p>
      </dsp:txBody>
      <dsp:txXfrm>
        <a:off x="0" y="3974424"/>
        <a:ext cx="6735443" cy="794749"/>
      </dsp:txXfrm>
    </dsp:sp>
    <dsp:sp modelId="{699B2A62-A37B-4C29-93C5-E48C37B189ED}">
      <dsp:nvSpPr>
        <dsp:cNvPr id="0" name=""/>
        <dsp:cNvSpPr/>
      </dsp:nvSpPr>
      <dsp:spPr>
        <a:xfrm>
          <a:off x="0" y="4769173"/>
          <a:ext cx="6735443"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EC7A58-65FB-434E-9C7B-4026B46F6A5F}">
      <dsp:nvSpPr>
        <dsp:cNvPr id="0" name=""/>
        <dsp:cNvSpPr/>
      </dsp:nvSpPr>
      <dsp:spPr>
        <a:xfrm>
          <a:off x="0" y="4769173"/>
          <a:ext cx="6735443" cy="79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*courtesy GWI Core Q4 2020 - 180,862 internet users and 38,049 influencers followers aged 16-64</a:t>
          </a:r>
        </a:p>
      </dsp:txBody>
      <dsp:txXfrm>
        <a:off x="0" y="4769173"/>
        <a:ext cx="6735443" cy="79474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7B388-2EBB-4350-9DC6-D93FEA974C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4B9F64-CD5C-410F-AE5D-97BA53522C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00CA45-13D5-4DB3-9B13-7446C02210AD}"/>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15310F66-5245-4511-ABD6-75B8EFB97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92B51-EF38-4DBF-8D51-DD7B6A35FCA7}"/>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1140912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FF68-FCF2-49FD-A403-059854CE49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84E07B-9BE5-41F1-A00B-1428EE101D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38C161-6FA8-4B82-A19E-289FEDFEEECF}"/>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CA1615C0-7657-44E5-A0F6-AEDB7869E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FCB5A-67AE-4FD3-970D-BD5DDECB9631}"/>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3470814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8B8FAE-2793-4521-9E2F-9662D96F5A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D7ADC6-2C88-4B37-A54E-133ED016CB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F978C-911C-4DB1-92F3-B9922D3037FF}"/>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449E6BF9-5CB2-41CE-873F-6EF2E81C65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FF4F5C-52C2-47C6-B2C2-92A8D801DC83}"/>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36932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BF036-1590-4D3F-A8AE-835F04335E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ACBCAE-D7E4-4106-9610-ECA92FC656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572C0-6813-4E97-BD8C-38F98EB4D7C2}"/>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5FD567A6-0852-4560-8205-69BE6D8DC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108D95-7DD7-4E67-A9DE-14EC43D62BB8}"/>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364942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BC0C-E68E-4427-AB28-86F9FF7D2D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E1B1F1-EC60-4F10-ACAC-EC02944DA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B030DB-4758-44A6-9D12-6C0431BC3F18}"/>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96FA9683-B6B0-4575-AC8B-E39D6EABDD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8C967E-70FD-4B4A-A568-8B0DAD058FA9}"/>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179705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48542-CA56-4C1F-AB93-9ED7517760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068DB-3B13-4579-9B39-D047305054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0A6DC-1640-4FDB-B470-34ACEA301D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F3333-1136-4D9E-BB66-1F857E3A4787}"/>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6" name="Footer Placeholder 5">
            <a:extLst>
              <a:ext uri="{FF2B5EF4-FFF2-40B4-BE49-F238E27FC236}">
                <a16:creationId xmlns:a16="http://schemas.microsoft.com/office/drawing/2014/main" id="{8F83DDA8-1677-43AE-AB18-222CC0CA50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BC2547-B87D-4BF3-9D65-5AE9A09F67A6}"/>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4074979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9FD27-C43E-4603-90A9-52AE1B4046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99849AE-2F4A-4BDD-9D63-5355925CC4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2CE9C9-43C2-49D7-ADA1-CD64505247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59353B-FDB0-4F11-A01B-E4731AC7AD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4E95B8-8818-4018-9F1E-C5DBE618D0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6977FD-C11D-459E-BA62-650FB9FC8F5E}"/>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8" name="Footer Placeholder 7">
            <a:extLst>
              <a:ext uri="{FF2B5EF4-FFF2-40B4-BE49-F238E27FC236}">
                <a16:creationId xmlns:a16="http://schemas.microsoft.com/office/drawing/2014/main" id="{F2EDB72A-19AA-4EA0-9FE8-C353FB1B56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5357CB-03F0-4FD6-91A0-69D09A3A9F1C}"/>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330441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7ECE-1B62-49D9-A83F-FF3F7C0676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5578A5-C559-44C3-991F-987D3ACD6538}"/>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4" name="Footer Placeholder 3">
            <a:extLst>
              <a:ext uri="{FF2B5EF4-FFF2-40B4-BE49-F238E27FC236}">
                <a16:creationId xmlns:a16="http://schemas.microsoft.com/office/drawing/2014/main" id="{299CFC3D-D4B4-4A58-8E25-F6321E322E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904A54-0BEA-4713-80EA-C9BD9159C513}"/>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2873040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2B8E68-E333-403A-A12D-5BF98AEA1978}"/>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3" name="Footer Placeholder 2">
            <a:extLst>
              <a:ext uri="{FF2B5EF4-FFF2-40B4-BE49-F238E27FC236}">
                <a16:creationId xmlns:a16="http://schemas.microsoft.com/office/drawing/2014/main" id="{288F23EB-E0BF-4915-B348-069B29980D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26302D-DACC-4C4E-A74C-212912CB61AE}"/>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425475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FDF8-C98F-47C6-9824-8D74EC0EAD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5C5A03-69EF-47D8-BFBD-EF0AAEDBA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4C25D5-4F35-4AEA-A7C6-4DFBB69536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1822A3-FC08-4FF9-9062-FF821503E469}"/>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6" name="Footer Placeholder 5">
            <a:extLst>
              <a:ext uri="{FF2B5EF4-FFF2-40B4-BE49-F238E27FC236}">
                <a16:creationId xmlns:a16="http://schemas.microsoft.com/office/drawing/2014/main" id="{E8B560CE-FB3D-44A9-9271-DF9FDB0B6E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78EA79-DCFA-4E6B-B5B1-86DDC1149EB6}"/>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224155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87EA0-1656-49B2-8414-8EEF825471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0CEF69-E6CD-46CA-9624-6C00B6557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CC5D38-0D63-4719-9D5F-F82E8C92C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E53438-7E72-47C8-A997-B441335FD0FD}"/>
              </a:ext>
            </a:extLst>
          </p:cNvPr>
          <p:cNvSpPr>
            <a:spLocks noGrp="1"/>
          </p:cNvSpPr>
          <p:nvPr>
            <p:ph type="dt" sz="half" idx="10"/>
          </p:nvPr>
        </p:nvSpPr>
        <p:spPr/>
        <p:txBody>
          <a:bodyPr/>
          <a:lstStyle/>
          <a:p>
            <a:fld id="{7A506C4A-A41D-47D0-9797-E955F50391CE}" type="datetimeFigureOut">
              <a:rPr lang="en-US" smtClean="0"/>
              <a:t>7/14/2021</a:t>
            </a:fld>
            <a:endParaRPr lang="en-US"/>
          </a:p>
        </p:txBody>
      </p:sp>
      <p:sp>
        <p:nvSpPr>
          <p:cNvPr id="6" name="Footer Placeholder 5">
            <a:extLst>
              <a:ext uri="{FF2B5EF4-FFF2-40B4-BE49-F238E27FC236}">
                <a16:creationId xmlns:a16="http://schemas.microsoft.com/office/drawing/2014/main" id="{9BF04C2F-0253-4004-9210-405AA7E5C5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69FF7-2E3C-4F59-BC41-8B0E876D9EFA}"/>
              </a:ext>
            </a:extLst>
          </p:cNvPr>
          <p:cNvSpPr>
            <a:spLocks noGrp="1"/>
          </p:cNvSpPr>
          <p:nvPr>
            <p:ph type="sldNum" sz="quarter" idx="12"/>
          </p:nvPr>
        </p:nvSpPr>
        <p:spPr/>
        <p:txBody>
          <a:bodyPr/>
          <a:lstStyle/>
          <a:p>
            <a:fld id="{79296F03-7ACF-416B-82AD-8B74797633DF}" type="slidenum">
              <a:rPr lang="en-US" smtClean="0"/>
              <a:t>‹#›</a:t>
            </a:fld>
            <a:endParaRPr lang="en-US"/>
          </a:p>
        </p:txBody>
      </p:sp>
    </p:spTree>
    <p:extLst>
      <p:ext uri="{BB962C8B-B14F-4D97-AF65-F5344CB8AC3E}">
        <p14:creationId xmlns:p14="http://schemas.microsoft.com/office/powerpoint/2010/main" val="1447036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D84B36-299A-436F-8D06-EDDAC9303F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0D4287-3056-4DDF-9B12-E3172755B7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1452D-AE11-42E2-BDCE-9589BF5038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06C4A-A41D-47D0-9797-E955F50391CE}" type="datetimeFigureOut">
              <a:rPr lang="en-US" smtClean="0"/>
              <a:t>7/14/2021</a:t>
            </a:fld>
            <a:endParaRPr lang="en-US"/>
          </a:p>
        </p:txBody>
      </p:sp>
      <p:sp>
        <p:nvSpPr>
          <p:cNvPr id="5" name="Footer Placeholder 4">
            <a:extLst>
              <a:ext uri="{FF2B5EF4-FFF2-40B4-BE49-F238E27FC236}">
                <a16:creationId xmlns:a16="http://schemas.microsoft.com/office/drawing/2014/main" id="{E7C66335-4476-4011-A589-B55EED96E1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3E5CAB-8D9A-4428-BDB5-AB675BF971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96F03-7ACF-416B-82AD-8B74797633DF}" type="slidenum">
              <a:rPr lang="en-US" smtClean="0"/>
              <a:t>‹#›</a:t>
            </a:fld>
            <a:endParaRPr lang="en-US"/>
          </a:p>
        </p:txBody>
      </p:sp>
    </p:spTree>
    <p:extLst>
      <p:ext uri="{BB962C8B-B14F-4D97-AF65-F5344CB8AC3E}">
        <p14:creationId xmlns:p14="http://schemas.microsoft.com/office/powerpoint/2010/main" val="90911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3E11BCC-AB9E-4B55-83D8-C3F021DB3849}"/>
              </a:ext>
            </a:extLst>
          </p:cNvPr>
          <p:cNvSpPr>
            <a:spLocks noGrp="1"/>
          </p:cNvSpPr>
          <p:nvPr>
            <p:ph type="ctrTitle"/>
          </p:nvPr>
        </p:nvSpPr>
        <p:spPr>
          <a:xfrm>
            <a:off x="5354955" y="552182"/>
            <a:ext cx="5998840" cy="3343135"/>
          </a:xfrm>
          <a:noFill/>
        </p:spPr>
        <p:txBody>
          <a:bodyPr>
            <a:normAutofit/>
          </a:bodyPr>
          <a:lstStyle/>
          <a:p>
            <a:pPr algn="l"/>
            <a:r>
              <a:rPr lang="en-US" sz="5200" dirty="0"/>
              <a:t>Social Media</a:t>
            </a:r>
            <a:br>
              <a:rPr lang="en-US" sz="5200" dirty="0"/>
            </a:br>
            <a:r>
              <a:rPr lang="en-US" sz="5200" dirty="0"/>
              <a:t>-What, Why &amp; Best Practices-</a:t>
            </a:r>
            <a:br>
              <a:rPr lang="en-US" sz="5200" dirty="0"/>
            </a:br>
            <a:endParaRPr lang="en-US" sz="5200" dirty="0"/>
          </a:p>
        </p:txBody>
      </p:sp>
      <p:sp>
        <p:nvSpPr>
          <p:cNvPr id="3" name="Subtitle 2">
            <a:extLst>
              <a:ext uri="{FF2B5EF4-FFF2-40B4-BE49-F238E27FC236}">
                <a16:creationId xmlns:a16="http://schemas.microsoft.com/office/drawing/2014/main" id="{E16B452B-6D32-453A-B252-D0976FF78BAD}"/>
              </a:ext>
            </a:extLst>
          </p:cNvPr>
          <p:cNvSpPr>
            <a:spLocks noGrp="1"/>
          </p:cNvSpPr>
          <p:nvPr>
            <p:ph type="subTitle" idx="1"/>
          </p:nvPr>
        </p:nvSpPr>
        <p:spPr>
          <a:xfrm>
            <a:off x="5354955" y="4067032"/>
            <a:ext cx="5998840" cy="2067068"/>
          </a:xfrm>
          <a:noFill/>
        </p:spPr>
        <p:txBody>
          <a:bodyPr>
            <a:normAutofit fontScale="77500" lnSpcReduction="20000"/>
          </a:bodyPr>
          <a:lstStyle/>
          <a:p>
            <a:pPr algn="l"/>
            <a:r>
              <a:rPr lang="en-US" dirty="0"/>
              <a:t>D6360 Rotary Michigan</a:t>
            </a:r>
          </a:p>
          <a:p>
            <a:pPr algn="l"/>
            <a:r>
              <a:rPr lang="en-US" dirty="0"/>
              <a:t>Leadership Training</a:t>
            </a:r>
          </a:p>
          <a:p>
            <a:pPr algn="l"/>
            <a:r>
              <a:rPr lang="en-US" dirty="0"/>
              <a:t>July14th, 2021</a:t>
            </a:r>
          </a:p>
          <a:p>
            <a:pPr algn="l"/>
            <a:endParaRPr lang="en-US" dirty="0"/>
          </a:p>
          <a:p>
            <a:pPr algn="l"/>
            <a:r>
              <a:rPr lang="en-US" dirty="0"/>
              <a:t>Created by Curtis Sonnenberg – Rotary D6360 Public Image Committee, District &amp; Club Social Media Adviser 2021-2022</a:t>
            </a:r>
          </a:p>
        </p:txBody>
      </p:sp>
      <p:pic>
        <p:nvPicPr>
          <p:cNvPr id="5" name="Picture 4" descr="Sphere of mesh and nodes">
            <a:extLst>
              <a:ext uri="{FF2B5EF4-FFF2-40B4-BE49-F238E27FC236}">
                <a16:creationId xmlns:a16="http://schemas.microsoft.com/office/drawing/2014/main" id="{139B538B-8C89-4AD8-9637-5B393DE59D6A}"/>
              </a:ext>
            </a:extLst>
          </p:cNvPr>
          <p:cNvPicPr>
            <a:picLocks noChangeAspect="1"/>
          </p:cNvPicPr>
          <p:nvPr/>
        </p:nvPicPr>
        <p:blipFill rotWithShape="1">
          <a:blip r:embed="rId2"/>
          <a:srcRect l="38192" r="7204"/>
          <a:stretch/>
        </p:blipFill>
        <p:spPr>
          <a:xfrm>
            <a:off x="20" y="10"/>
            <a:ext cx="4992985" cy="6857990"/>
          </a:xfrm>
          <a:prstGeom prst="rect">
            <a:avLst/>
          </a:prstGeom>
        </p:spPr>
      </p:pic>
    </p:spTree>
    <p:extLst>
      <p:ext uri="{BB962C8B-B14F-4D97-AF65-F5344CB8AC3E}">
        <p14:creationId xmlns:p14="http://schemas.microsoft.com/office/powerpoint/2010/main" val="304589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500"/>
                                  </p:stCondLst>
                                  <p:iterate>
                                    <p:tmPct val="10000"/>
                                  </p:iterate>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7A33C-2E35-422B-B57E-AAF7B83AB538}"/>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sz="6000" dirty="0"/>
              <a:t>Why Social Media?</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Instagram: A guide for parents">
            <a:extLst>
              <a:ext uri="{FF2B5EF4-FFF2-40B4-BE49-F238E27FC236}">
                <a16:creationId xmlns:a16="http://schemas.microsoft.com/office/drawing/2014/main" id="{A4CC2DDB-9094-43C6-A3C4-59DCA009CF1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 b="2427"/>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65498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689E7B-3A5F-4BFF-AE32-E9FE71EFBDAB}"/>
              </a:ext>
            </a:extLst>
          </p:cNvPr>
          <p:cNvSpPr>
            <a:spLocks noGrp="1"/>
          </p:cNvSpPr>
          <p:nvPr>
            <p:ph type="title"/>
          </p:nvPr>
        </p:nvSpPr>
        <p:spPr>
          <a:xfrm>
            <a:off x="686834" y="1153572"/>
            <a:ext cx="3200400" cy="4461163"/>
          </a:xfrm>
        </p:spPr>
        <p:txBody>
          <a:bodyPr>
            <a:normAutofit/>
          </a:bodyPr>
          <a:lstStyle/>
          <a:p>
            <a:r>
              <a:rPr lang="en-US">
                <a:solidFill>
                  <a:srgbClr val="FFFFFF"/>
                </a:solidFill>
              </a:rPr>
              <a:t>Social Media is hot and has nowhere to go but up…..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A9FA0DE-5CFD-4DF2-8962-B522B46A8653}"/>
              </a:ext>
            </a:extLst>
          </p:cNvPr>
          <p:cNvSpPr>
            <a:spLocks noGrp="1"/>
          </p:cNvSpPr>
          <p:nvPr>
            <p:ph idx="1"/>
          </p:nvPr>
        </p:nvSpPr>
        <p:spPr>
          <a:xfrm>
            <a:off x="4447308" y="591344"/>
            <a:ext cx="6906491" cy="5585619"/>
          </a:xfrm>
        </p:spPr>
        <p:txBody>
          <a:bodyPr anchor="ctr">
            <a:normAutofit/>
          </a:bodyPr>
          <a:lstStyle/>
          <a:p>
            <a:r>
              <a:rPr lang="en-US" sz="2200" dirty="0"/>
              <a:t>The pandemic brought with it an unprecedented increase in the use of Zoom, Google Meet, Microsoft Teams, Skype and other remote meeting, chat and messenger services…..using technology and online search and research is evermore present in the mindset of consumers and those looking to connect and belong.</a:t>
            </a:r>
          </a:p>
          <a:p>
            <a:r>
              <a:rPr lang="en-US" sz="2200" dirty="0"/>
              <a:t>The Social Commerce race is speeding up:  “Alongside Facebook, Tik Tok and Instagram users come out on top when it comes to following brands and seeking information about products on social media.” *GWI Core Q4 2020</a:t>
            </a:r>
          </a:p>
          <a:p>
            <a:r>
              <a:rPr lang="en-US" sz="2200" dirty="0"/>
              <a:t>The top channels for clicking on sponsored or promoted posts:  1) Instagram; 2) Facebook; 3) Tik Tok [select markets]; 4) Reddit [select markets]; 5) LinkedIn; 6) Twitter [select markets]; and 7) </a:t>
            </a:r>
            <a:r>
              <a:rPr lang="en-US" sz="2200" dirty="0" err="1"/>
              <a:t>SnapChat</a:t>
            </a:r>
            <a:r>
              <a:rPr lang="en-US" sz="2200" dirty="0"/>
              <a:t> [select markets]. *GWI Core Q4 2020 – 160,125 social networkers aged 16-64</a:t>
            </a:r>
          </a:p>
        </p:txBody>
      </p:sp>
    </p:spTree>
    <p:extLst>
      <p:ext uri="{BB962C8B-B14F-4D97-AF65-F5344CB8AC3E}">
        <p14:creationId xmlns:p14="http://schemas.microsoft.com/office/powerpoint/2010/main" val="2281772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911DB6-EE1E-4222-81E2-9F0086C6CAD3}"/>
              </a:ext>
            </a:extLst>
          </p:cNvPr>
          <p:cNvSpPr>
            <a:spLocks noGrp="1"/>
          </p:cNvSpPr>
          <p:nvPr>
            <p:ph type="title"/>
          </p:nvPr>
        </p:nvSpPr>
        <p:spPr>
          <a:xfrm>
            <a:off x="686834" y="1153572"/>
            <a:ext cx="3200400" cy="4461163"/>
          </a:xfrm>
        </p:spPr>
        <p:txBody>
          <a:bodyPr>
            <a:normAutofit/>
          </a:bodyPr>
          <a:lstStyle/>
          <a:p>
            <a:r>
              <a:rPr lang="en-US">
                <a:solidFill>
                  <a:srgbClr val="FFFFFF"/>
                </a:solidFill>
              </a:rPr>
              <a:t>When Social Media Content and Commerce collide…..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EF6C53F-2AA0-48AB-B4C4-3877EF572276}"/>
              </a:ext>
            </a:extLst>
          </p:cNvPr>
          <p:cNvSpPr>
            <a:spLocks noGrp="1"/>
          </p:cNvSpPr>
          <p:nvPr>
            <p:ph idx="1"/>
          </p:nvPr>
        </p:nvSpPr>
        <p:spPr>
          <a:xfrm>
            <a:off x="4447308" y="591344"/>
            <a:ext cx="6906491" cy="5585619"/>
          </a:xfrm>
        </p:spPr>
        <p:txBody>
          <a:bodyPr anchor="ctr">
            <a:normAutofit/>
          </a:bodyPr>
          <a:lstStyle/>
          <a:p>
            <a:r>
              <a:rPr lang="en-US" sz="2000" dirty="0"/>
              <a:t>Social Selling is bolstered by Content:  13% of social networkers most inspired to make purchase by a “buy” button</a:t>
            </a:r>
          </a:p>
          <a:p>
            <a:r>
              <a:rPr lang="en-US" sz="2000" dirty="0"/>
              <a:t>Social networkers “prioritize other incentives like free delivery, not that many wouldn’t be tempted to make unplanned purchases from brands telling compelling stories on social media….”</a:t>
            </a:r>
          </a:p>
          <a:p>
            <a:r>
              <a:rPr lang="en-US" sz="2000" dirty="0"/>
              <a:t>The main “vibes” on leading Social Media Platforms:</a:t>
            </a:r>
          </a:p>
          <a:p>
            <a:r>
              <a:rPr lang="en-US" sz="2000" dirty="0"/>
              <a:t>1) Facebook users want/expect brands to be “Smart”;</a:t>
            </a:r>
          </a:p>
          <a:p>
            <a:r>
              <a:rPr lang="en-US" sz="2000" dirty="0"/>
              <a:t>2) Instagram users want/expect brands to be “Trendy”;</a:t>
            </a:r>
          </a:p>
          <a:p>
            <a:r>
              <a:rPr lang="en-US" sz="2000" dirty="0"/>
              <a:t>3) Twitter users want/expect brands to be “Exclusive”, while</a:t>
            </a:r>
          </a:p>
          <a:p>
            <a:r>
              <a:rPr lang="en-US" sz="2000" dirty="0"/>
              <a:t>4) Tik Tok users want/expect brands to be “Young”.</a:t>
            </a:r>
          </a:p>
          <a:p>
            <a:pPr marL="0" indent="0">
              <a:buNone/>
            </a:pPr>
            <a:r>
              <a:rPr lang="en-US" sz="2000" dirty="0"/>
              <a:t>*courtesy of GWI Core Q4 2020 research involving 121,244 social networkers aged 16-64; 41,188 social </a:t>
            </a:r>
            <a:r>
              <a:rPr lang="en-US" sz="2000" dirty="0" err="1"/>
              <a:t>livestreamers</a:t>
            </a:r>
            <a:r>
              <a:rPr lang="en-US" sz="2000" dirty="0"/>
              <a:t>; 38,049 influencer followers; 9,474 gaming </a:t>
            </a:r>
            <a:r>
              <a:rPr lang="en-US" sz="2000" dirty="0" err="1"/>
              <a:t>livestreamers</a:t>
            </a:r>
            <a:r>
              <a:rPr lang="en-US" sz="2000" dirty="0"/>
              <a:t>; 40,913 IGTV /Reels users; and 89,376 Story users</a:t>
            </a:r>
          </a:p>
        </p:txBody>
      </p:sp>
    </p:spTree>
    <p:extLst>
      <p:ext uri="{BB962C8B-B14F-4D97-AF65-F5344CB8AC3E}">
        <p14:creationId xmlns:p14="http://schemas.microsoft.com/office/powerpoint/2010/main" val="570038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84F51-B621-4CDF-B576-F749690A234E}"/>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dirty="0"/>
              <a:t>Social Media </a:t>
            </a:r>
            <a:br>
              <a:rPr lang="en-US" dirty="0"/>
            </a:br>
            <a:endParaRPr lang="en-US" dirty="0"/>
          </a:p>
        </p:txBody>
      </p:sp>
      <p:sp>
        <p:nvSpPr>
          <p:cNvPr id="3" name="Text Placeholder 2">
            <a:extLst>
              <a:ext uri="{FF2B5EF4-FFF2-40B4-BE49-F238E27FC236}">
                <a16:creationId xmlns:a16="http://schemas.microsoft.com/office/drawing/2014/main" id="{CDFAFF81-B0E0-4851-9206-C669916B306E}"/>
              </a:ext>
            </a:extLst>
          </p:cNvPr>
          <p:cNvSpPr>
            <a:spLocks noGrp="1"/>
          </p:cNvSpPr>
          <p:nvPr>
            <p:ph type="body" idx="1"/>
          </p:nvPr>
        </p:nvSpPr>
        <p:spPr>
          <a:xfrm>
            <a:off x="7464612" y="4750893"/>
            <a:ext cx="4087305" cy="1147863"/>
          </a:xfrm>
        </p:spPr>
        <p:txBody>
          <a:bodyPr vert="horz" lIns="91440" tIns="45720" rIns="91440" bIns="45720" rtlCol="0" anchor="t">
            <a:normAutofit fontScale="32500" lnSpcReduction="20000"/>
          </a:bodyPr>
          <a:lstStyle/>
          <a:p>
            <a:r>
              <a:rPr lang="en-US" sz="14800" dirty="0">
                <a:solidFill>
                  <a:schemeClr val="tx1"/>
                </a:solidFill>
              </a:rPr>
              <a:t>Best Practices</a:t>
            </a:r>
          </a:p>
          <a:p>
            <a:endParaRPr lang="en-US" sz="4000" dirty="0">
              <a:solidFill>
                <a:schemeClr val="tx1"/>
              </a:solidFill>
            </a:endParaRPr>
          </a:p>
          <a:p>
            <a:r>
              <a:rPr lang="en-US" sz="4000" dirty="0">
                <a:solidFill>
                  <a:schemeClr val="tx1"/>
                </a:solidFill>
              </a:rPr>
              <a:t>*courtesy Rebecca Paredes, posted online on Classy</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Twitter Logo - PNG and Vector - Logo Download">
            <a:extLst>
              <a:ext uri="{FF2B5EF4-FFF2-40B4-BE49-F238E27FC236}">
                <a16:creationId xmlns:a16="http://schemas.microsoft.com/office/drawing/2014/main" id="{983136F4-42A8-4840-B624-59AACFB233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56" r="1" b="1371"/>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53087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371E5-C92A-4C6E-BE83-3AD2DA9F0EFD}"/>
              </a:ext>
            </a:extLst>
          </p:cNvPr>
          <p:cNvSpPr>
            <a:spLocks noGrp="1"/>
          </p:cNvSpPr>
          <p:nvPr>
            <p:ph type="title"/>
          </p:nvPr>
        </p:nvSpPr>
        <p:spPr>
          <a:xfrm>
            <a:off x="762001" y="803326"/>
            <a:ext cx="5314536" cy="2456710"/>
          </a:xfrm>
        </p:spPr>
        <p:txBody>
          <a:bodyPr>
            <a:normAutofit/>
          </a:bodyPr>
          <a:lstStyle/>
          <a:p>
            <a:r>
              <a:rPr lang="en-US" sz="4000" dirty="0"/>
              <a:t>Create a Social Calendar (for consistent posting on Social Media)…..</a:t>
            </a:r>
          </a:p>
        </p:txBody>
      </p:sp>
      <p:sp>
        <p:nvSpPr>
          <p:cNvPr id="3" name="Content Placeholder 2">
            <a:extLst>
              <a:ext uri="{FF2B5EF4-FFF2-40B4-BE49-F238E27FC236}">
                <a16:creationId xmlns:a16="http://schemas.microsoft.com/office/drawing/2014/main" id="{0C5B5BC2-28EA-4E66-9A26-5DEB15B39B7A}"/>
              </a:ext>
            </a:extLst>
          </p:cNvPr>
          <p:cNvSpPr>
            <a:spLocks noGrp="1"/>
          </p:cNvSpPr>
          <p:nvPr>
            <p:ph idx="1"/>
          </p:nvPr>
        </p:nvSpPr>
        <p:spPr>
          <a:xfrm>
            <a:off x="762000" y="2279018"/>
            <a:ext cx="5314543" cy="3375920"/>
          </a:xfrm>
        </p:spPr>
        <p:txBody>
          <a:bodyPr anchor="t">
            <a:normAutofit/>
          </a:bodyPr>
          <a:lstStyle/>
          <a:p>
            <a:endParaRPr lang="en-US" sz="1800" dirty="0"/>
          </a:p>
          <a:p>
            <a:endParaRPr lang="en-US" sz="1800" dirty="0"/>
          </a:p>
        </p:txBody>
      </p:sp>
      <p:sp>
        <p:nvSpPr>
          <p:cNvPr id="135" name="Freeform: Shape 13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Download Calendar Free PNG photo images and clipart | FreePNGImg">
            <a:extLst>
              <a:ext uri="{FF2B5EF4-FFF2-40B4-BE49-F238E27FC236}">
                <a16:creationId xmlns:a16="http://schemas.microsoft.com/office/drawing/2014/main" id="{1CB92EFD-7690-4B49-9802-A822D2108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769" b="1"/>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05623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2" name="Rectangle 70">
            <a:extLst>
              <a:ext uri="{FF2B5EF4-FFF2-40B4-BE49-F238E27FC236}">
                <a16:creationId xmlns:a16="http://schemas.microsoft.com/office/drawing/2014/main" id="{C232B152-3720-4D3B-97ED-45CE5483F1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3" name="Freeform: Shape 72">
            <a:extLst>
              <a:ext uri="{FF2B5EF4-FFF2-40B4-BE49-F238E27FC236}">
                <a16:creationId xmlns:a16="http://schemas.microsoft.com/office/drawing/2014/main" id="{11BAB570-FF10-4E96-8A3F-FA9804702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693698" cy="6858000"/>
          </a:xfrm>
          <a:custGeom>
            <a:avLst/>
            <a:gdLst>
              <a:gd name="connsiteX0" fmla="*/ 0 w 4693698"/>
              <a:gd name="connsiteY0" fmla="*/ 0 h 6858000"/>
              <a:gd name="connsiteX1" fmla="*/ 420914 w 4693698"/>
              <a:gd name="connsiteY1" fmla="*/ 0 h 6858000"/>
              <a:gd name="connsiteX2" fmla="*/ 1582057 w 4693698"/>
              <a:gd name="connsiteY2" fmla="*/ 0 h 6858000"/>
              <a:gd name="connsiteX3" fmla="*/ 4503903 w 4693698"/>
              <a:gd name="connsiteY3" fmla="*/ 0 h 6858000"/>
              <a:gd name="connsiteX4" fmla="*/ 4508943 w 4693698"/>
              <a:gd name="connsiteY4" fmla="*/ 66675 h 6858000"/>
              <a:gd name="connsiteX5" fmla="*/ 4517340 w 4693698"/>
              <a:gd name="connsiteY5" fmla="*/ 122237 h 6858000"/>
              <a:gd name="connsiteX6" fmla="*/ 4527418 w 4693698"/>
              <a:gd name="connsiteY6" fmla="*/ 174625 h 6858000"/>
              <a:gd name="connsiteX7" fmla="*/ 4544214 w 4693698"/>
              <a:gd name="connsiteY7" fmla="*/ 217487 h 6858000"/>
              <a:gd name="connsiteX8" fmla="*/ 4561010 w 4693698"/>
              <a:gd name="connsiteY8" fmla="*/ 260350 h 6858000"/>
              <a:gd name="connsiteX9" fmla="*/ 4581165 w 4693698"/>
              <a:gd name="connsiteY9" fmla="*/ 296862 h 6858000"/>
              <a:gd name="connsiteX10" fmla="*/ 4601320 w 4693698"/>
              <a:gd name="connsiteY10" fmla="*/ 334962 h 6858000"/>
              <a:gd name="connsiteX11" fmla="*/ 4619796 w 4693698"/>
              <a:gd name="connsiteY11" fmla="*/ 369887 h 6858000"/>
              <a:gd name="connsiteX12" fmla="*/ 4638271 w 4693698"/>
              <a:gd name="connsiteY12" fmla="*/ 409575 h 6858000"/>
              <a:gd name="connsiteX13" fmla="*/ 4655067 w 4693698"/>
              <a:gd name="connsiteY13" fmla="*/ 450850 h 6858000"/>
              <a:gd name="connsiteX14" fmla="*/ 4670184 w 4693698"/>
              <a:gd name="connsiteY14" fmla="*/ 496887 h 6858000"/>
              <a:gd name="connsiteX15" fmla="*/ 4681941 w 4693698"/>
              <a:gd name="connsiteY15" fmla="*/ 546100 h 6858000"/>
              <a:gd name="connsiteX16" fmla="*/ 4690339 w 4693698"/>
              <a:gd name="connsiteY16" fmla="*/ 606425 h 6858000"/>
              <a:gd name="connsiteX17" fmla="*/ 4693698 w 4693698"/>
              <a:gd name="connsiteY17" fmla="*/ 673100 h 6858000"/>
              <a:gd name="connsiteX18" fmla="*/ 4690339 w 4693698"/>
              <a:gd name="connsiteY18" fmla="*/ 744537 h 6858000"/>
              <a:gd name="connsiteX19" fmla="*/ 4681941 w 4693698"/>
              <a:gd name="connsiteY19" fmla="*/ 801687 h 6858000"/>
              <a:gd name="connsiteX20" fmla="*/ 4670184 w 4693698"/>
              <a:gd name="connsiteY20" fmla="*/ 854075 h 6858000"/>
              <a:gd name="connsiteX21" fmla="*/ 4655067 w 4693698"/>
              <a:gd name="connsiteY21" fmla="*/ 901700 h 6858000"/>
              <a:gd name="connsiteX22" fmla="*/ 4638271 w 4693698"/>
              <a:gd name="connsiteY22" fmla="*/ 942975 h 6858000"/>
              <a:gd name="connsiteX23" fmla="*/ 4618116 w 4693698"/>
              <a:gd name="connsiteY23" fmla="*/ 981075 h 6858000"/>
              <a:gd name="connsiteX24" fmla="*/ 4597961 w 4693698"/>
              <a:gd name="connsiteY24" fmla="*/ 1017587 h 6858000"/>
              <a:gd name="connsiteX25" fmla="*/ 4577806 w 4693698"/>
              <a:gd name="connsiteY25" fmla="*/ 1055687 h 6858000"/>
              <a:gd name="connsiteX26" fmla="*/ 4559330 w 4693698"/>
              <a:gd name="connsiteY26" fmla="*/ 1095375 h 6858000"/>
              <a:gd name="connsiteX27" fmla="*/ 4540854 w 4693698"/>
              <a:gd name="connsiteY27" fmla="*/ 1136650 h 6858000"/>
              <a:gd name="connsiteX28" fmla="*/ 4525739 w 4693698"/>
              <a:gd name="connsiteY28" fmla="*/ 1182687 h 6858000"/>
              <a:gd name="connsiteX29" fmla="*/ 4515661 w 4693698"/>
              <a:gd name="connsiteY29" fmla="*/ 1235075 h 6858000"/>
              <a:gd name="connsiteX30" fmla="*/ 4505583 w 4693698"/>
              <a:gd name="connsiteY30" fmla="*/ 1295400 h 6858000"/>
              <a:gd name="connsiteX31" fmla="*/ 4503903 w 4693698"/>
              <a:gd name="connsiteY31" fmla="*/ 1363662 h 6858000"/>
              <a:gd name="connsiteX32" fmla="*/ 4505583 w 4693698"/>
              <a:gd name="connsiteY32" fmla="*/ 1431925 h 6858000"/>
              <a:gd name="connsiteX33" fmla="*/ 4515661 w 4693698"/>
              <a:gd name="connsiteY33" fmla="*/ 1492250 h 6858000"/>
              <a:gd name="connsiteX34" fmla="*/ 4525739 w 4693698"/>
              <a:gd name="connsiteY34" fmla="*/ 1544637 h 6858000"/>
              <a:gd name="connsiteX35" fmla="*/ 4540854 w 4693698"/>
              <a:gd name="connsiteY35" fmla="*/ 1589087 h 6858000"/>
              <a:gd name="connsiteX36" fmla="*/ 4559330 w 4693698"/>
              <a:gd name="connsiteY36" fmla="*/ 1631950 h 6858000"/>
              <a:gd name="connsiteX37" fmla="*/ 4577806 w 4693698"/>
              <a:gd name="connsiteY37" fmla="*/ 1671637 h 6858000"/>
              <a:gd name="connsiteX38" fmla="*/ 4597961 w 4693698"/>
              <a:gd name="connsiteY38" fmla="*/ 1708150 h 6858000"/>
              <a:gd name="connsiteX39" fmla="*/ 4618116 w 4693698"/>
              <a:gd name="connsiteY39" fmla="*/ 1743075 h 6858000"/>
              <a:gd name="connsiteX40" fmla="*/ 4638271 w 4693698"/>
              <a:gd name="connsiteY40" fmla="*/ 1782762 h 6858000"/>
              <a:gd name="connsiteX41" fmla="*/ 4655067 w 4693698"/>
              <a:gd name="connsiteY41" fmla="*/ 1824037 h 6858000"/>
              <a:gd name="connsiteX42" fmla="*/ 4670184 w 4693698"/>
              <a:gd name="connsiteY42" fmla="*/ 1870075 h 6858000"/>
              <a:gd name="connsiteX43" fmla="*/ 4681941 w 4693698"/>
              <a:gd name="connsiteY43" fmla="*/ 1922462 h 6858000"/>
              <a:gd name="connsiteX44" fmla="*/ 4690339 w 4693698"/>
              <a:gd name="connsiteY44" fmla="*/ 1982787 h 6858000"/>
              <a:gd name="connsiteX45" fmla="*/ 4693698 w 4693698"/>
              <a:gd name="connsiteY45" fmla="*/ 2051050 h 6858000"/>
              <a:gd name="connsiteX46" fmla="*/ 4690339 w 4693698"/>
              <a:gd name="connsiteY46" fmla="*/ 2119312 h 6858000"/>
              <a:gd name="connsiteX47" fmla="*/ 4681941 w 4693698"/>
              <a:gd name="connsiteY47" fmla="*/ 2179637 h 6858000"/>
              <a:gd name="connsiteX48" fmla="*/ 4670184 w 4693698"/>
              <a:gd name="connsiteY48" fmla="*/ 2232025 h 6858000"/>
              <a:gd name="connsiteX49" fmla="*/ 4655067 w 4693698"/>
              <a:gd name="connsiteY49" fmla="*/ 2278062 h 6858000"/>
              <a:gd name="connsiteX50" fmla="*/ 4638271 w 4693698"/>
              <a:gd name="connsiteY50" fmla="*/ 2319337 h 6858000"/>
              <a:gd name="connsiteX51" fmla="*/ 4618116 w 4693698"/>
              <a:gd name="connsiteY51" fmla="*/ 2359025 h 6858000"/>
              <a:gd name="connsiteX52" fmla="*/ 4597961 w 4693698"/>
              <a:gd name="connsiteY52" fmla="*/ 2395537 h 6858000"/>
              <a:gd name="connsiteX53" fmla="*/ 4577806 w 4693698"/>
              <a:gd name="connsiteY53" fmla="*/ 2433637 h 6858000"/>
              <a:gd name="connsiteX54" fmla="*/ 4559330 w 4693698"/>
              <a:gd name="connsiteY54" fmla="*/ 2471737 h 6858000"/>
              <a:gd name="connsiteX55" fmla="*/ 4540854 w 4693698"/>
              <a:gd name="connsiteY55" fmla="*/ 2513012 h 6858000"/>
              <a:gd name="connsiteX56" fmla="*/ 4525739 w 4693698"/>
              <a:gd name="connsiteY56" fmla="*/ 2560637 h 6858000"/>
              <a:gd name="connsiteX57" fmla="*/ 4515661 w 4693698"/>
              <a:gd name="connsiteY57" fmla="*/ 2613025 h 6858000"/>
              <a:gd name="connsiteX58" fmla="*/ 4505583 w 4693698"/>
              <a:gd name="connsiteY58" fmla="*/ 2671762 h 6858000"/>
              <a:gd name="connsiteX59" fmla="*/ 4503903 w 4693698"/>
              <a:gd name="connsiteY59" fmla="*/ 2741612 h 6858000"/>
              <a:gd name="connsiteX60" fmla="*/ 4505583 w 4693698"/>
              <a:gd name="connsiteY60" fmla="*/ 2809875 h 6858000"/>
              <a:gd name="connsiteX61" fmla="*/ 4515661 w 4693698"/>
              <a:gd name="connsiteY61" fmla="*/ 2868612 h 6858000"/>
              <a:gd name="connsiteX62" fmla="*/ 4525739 w 4693698"/>
              <a:gd name="connsiteY62" fmla="*/ 2922587 h 6858000"/>
              <a:gd name="connsiteX63" fmla="*/ 4540854 w 4693698"/>
              <a:gd name="connsiteY63" fmla="*/ 2967037 h 6858000"/>
              <a:gd name="connsiteX64" fmla="*/ 4559330 w 4693698"/>
              <a:gd name="connsiteY64" fmla="*/ 3009900 h 6858000"/>
              <a:gd name="connsiteX65" fmla="*/ 4577806 w 4693698"/>
              <a:gd name="connsiteY65" fmla="*/ 3046412 h 6858000"/>
              <a:gd name="connsiteX66" fmla="*/ 4597961 w 4693698"/>
              <a:gd name="connsiteY66" fmla="*/ 3084512 h 6858000"/>
              <a:gd name="connsiteX67" fmla="*/ 4618116 w 4693698"/>
              <a:gd name="connsiteY67" fmla="*/ 3121025 h 6858000"/>
              <a:gd name="connsiteX68" fmla="*/ 4638271 w 4693698"/>
              <a:gd name="connsiteY68" fmla="*/ 3160712 h 6858000"/>
              <a:gd name="connsiteX69" fmla="*/ 4655067 w 4693698"/>
              <a:gd name="connsiteY69" fmla="*/ 3201987 h 6858000"/>
              <a:gd name="connsiteX70" fmla="*/ 4670184 w 4693698"/>
              <a:gd name="connsiteY70" fmla="*/ 3248025 h 6858000"/>
              <a:gd name="connsiteX71" fmla="*/ 4681941 w 4693698"/>
              <a:gd name="connsiteY71" fmla="*/ 3300412 h 6858000"/>
              <a:gd name="connsiteX72" fmla="*/ 4690339 w 4693698"/>
              <a:gd name="connsiteY72" fmla="*/ 3360737 h 6858000"/>
              <a:gd name="connsiteX73" fmla="*/ 4693698 w 4693698"/>
              <a:gd name="connsiteY73" fmla="*/ 3427412 h 6858000"/>
              <a:gd name="connsiteX74" fmla="*/ 4690339 w 4693698"/>
              <a:gd name="connsiteY74" fmla="*/ 3497262 h 6858000"/>
              <a:gd name="connsiteX75" fmla="*/ 4681941 w 4693698"/>
              <a:gd name="connsiteY75" fmla="*/ 3557587 h 6858000"/>
              <a:gd name="connsiteX76" fmla="*/ 4670184 w 4693698"/>
              <a:gd name="connsiteY76" fmla="*/ 3609975 h 6858000"/>
              <a:gd name="connsiteX77" fmla="*/ 4655067 w 4693698"/>
              <a:gd name="connsiteY77" fmla="*/ 3656012 h 6858000"/>
              <a:gd name="connsiteX78" fmla="*/ 4638271 w 4693698"/>
              <a:gd name="connsiteY78" fmla="*/ 3697287 h 6858000"/>
              <a:gd name="connsiteX79" fmla="*/ 4618116 w 4693698"/>
              <a:gd name="connsiteY79" fmla="*/ 3736975 h 6858000"/>
              <a:gd name="connsiteX80" fmla="*/ 4577806 w 4693698"/>
              <a:gd name="connsiteY80" fmla="*/ 3811587 h 6858000"/>
              <a:gd name="connsiteX81" fmla="*/ 4559330 w 4693698"/>
              <a:gd name="connsiteY81" fmla="*/ 3848100 h 6858000"/>
              <a:gd name="connsiteX82" fmla="*/ 4540854 w 4693698"/>
              <a:gd name="connsiteY82" fmla="*/ 3890962 h 6858000"/>
              <a:gd name="connsiteX83" fmla="*/ 4525739 w 4693698"/>
              <a:gd name="connsiteY83" fmla="*/ 3935412 h 6858000"/>
              <a:gd name="connsiteX84" fmla="*/ 4515661 w 4693698"/>
              <a:gd name="connsiteY84" fmla="*/ 3987800 h 6858000"/>
              <a:gd name="connsiteX85" fmla="*/ 4505583 w 4693698"/>
              <a:gd name="connsiteY85" fmla="*/ 4048125 h 6858000"/>
              <a:gd name="connsiteX86" fmla="*/ 4503903 w 4693698"/>
              <a:gd name="connsiteY86" fmla="*/ 4116387 h 6858000"/>
              <a:gd name="connsiteX87" fmla="*/ 4505583 w 4693698"/>
              <a:gd name="connsiteY87" fmla="*/ 4186237 h 6858000"/>
              <a:gd name="connsiteX88" fmla="*/ 4515661 w 4693698"/>
              <a:gd name="connsiteY88" fmla="*/ 4244975 h 6858000"/>
              <a:gd name="connsiteX89" fmla="*/ 4525739 w 4693698"/>
              <a:gd name="connsiteY89" fmla="*/ 4297362 h 6858000"/>
              <a:gd name="connsiteX90" fmla="*/ 4540854 w 4693698"/>
              <a:gd name="connsiteY90" fmla="*/ 4343400 h 6858000"/>
              <a:gd name="connsiteX91" fmla="*/ 4559330 w 4693698"/>
              <a:gd name="connsiteY91" fmla="*/ 4386262 h 6858000"/>
              <a:gd name="connsiteX92" fmla="*/ 4577806 w 4693698"/>
              <a:gd name="connsiteY92" fmla="*/ 4424362 h 6858000"/>
              <a:gd name="connsiteX93" fmla="*/ 4618116 w 4693698"/>
              <a:gd name="connsiteY93" fmla="*/ 4498975 h 6858000"/>
              <a:gd name="connsiteX94" fmla="*/ 4638271 w 4693698"/>
              <a:gd name="connsiteY94" fmla="*/ 4537075 h 6858000"/>
              <a:gd name="connsiteX95" fmla="*/ 4655067 w 4693698"/>
              <a:gd name="connsiteY95" fmla="*/ 4579937 h 6858000"/>
              <a:gd name="connsiteX96" fmla="*/ 4670184 w 4693698"/>
              <a:gd name="connsiteY96" fmla="*/ 4625975 h 6858000"/>
              <a:gd name="connsiteX97" fmla="*/ 4681941 w 4693698"/>
              <a:gd name="connsiteY97" fmla="*/ 4678362 h 6858000"/>
              <a:gd name="connsiteX98" fmla="*/ 4690339 w 4693698"/>
              <a:gd name="connsiteY98" fmla="*/ 4738687 h 6858000"/>
              <a:gd name="connsiteX99" fmla="*/ 4693698 w 4693698"/>
              <a:gd name="connsiteY99" fmla="*/ 4806950 h 6858000"/>
              <a:gd name="connsiteX100" fmla="*/ 4690339 w 4693698"/>
              <a:gd name="connsiteY100" fmla="*/ 4875212 h 6858000"/>
              <a:gd name="connsiteX101" fmla="*/ 4681941 w 4693698"/>
              <a:gd name="connsiteY101" fmla="*/ 4935537 h 6858000"/>
              <a:gd name="connsiteX102" fmla="*/ 4670184 w 4693698"/>
              <a:gd name="connsiteY102" fmla="*/ 4987925 h 6858000"/>
              <a:gd name="connsiteX103" fmla="*/ 4655067 w 4693698"/>
              <a:gd name="connsiteY103" fmla="*/ 5033962 h 6858000"/>
              <a:gd name="connsiteX104" fmla="*/ 4638271 w 4693698"/>
              <a:gd name="connsiteY104" fmla="*/ 5075237 h 6858000"/>
              <a:gd name="connsiteX105" fmla="*/ 4618116 w 4693698"/>
              <a:gd name="connsiteY105" fmla="*/ 5114925 h 6858000"/>
              <a:gd name="connsiteX106" fmla="*/ 4597961 w 4693698"/>
              <a:gd name="connsiteY106" fmla="*/ 5149850 h 6858000"/>
              <a:gd name="connsiteX107" fmla="*/ 4577806 w 4693698"/>
              <a:gd name="connsiteY107" fmla="*/ 5186362 h 6858000"/>
              <a:gd name="connsiteX108" fmla="*/ 4559330 w 4693698"/>
              <a:gd name="connsiteY108" fmla="*/ 5226050 h 6858000"/>
              <a:gd name="connsiteX109" fmla="*/ 4540854 w 4693698"/>
              <a:gd name="connsiteY109" fmla="*/ 5268912 h 6858000"/>
              <a:gd name="connsiteX110" fmla="*/ 4525739 w 4693698"/>
              <a:gd name="connsiteY110" fmla="*/ 5313362 h 6858000"/>
              <a:gd name="connsiteX111" fmla="*/ 4515661 w 4693698"/>
              <a:gd name="connsiteY111" fmla="*/ 5365750 h 6858000"/>
              <a:gd name="connsiteX112" fmla="*/ 4505583 w 4693698"/>
              <a:gd name="connsiteY112" fmla="*/ 5426075 h 6858000"/>
              <a:gd name="connsiteX113" fmla="*/ 4503903 w 4693698"/>
              <a:gd name="connsiteY113" fmla="*/ 5494337 h 6858000"/>
              <a:gd name="connsiteX114" fmla="*/ 4505583 w 4693698"/>
              <a:gd name="connsiteY114" fmla="*/ 5562600 h 6858000"/>
              <a:gd name="connsiteX115" fmla="*/ 4515661 w 4693698"/>
              <a:gd name="connsiteY115" fmla="*/ 5622925 h 6858000"/>
              <a:gd name="connsiteX116" fmla="*/ 4525739 w 4693698"/>
              <a:gd name="connsiteY116" fmla="*/ 5675312 h 6858000"/>
              <a:gd name="connsiteX117" fmla="*/ 4540854 w 4693698"/>
              <a:gd name="connsiteY117" fmla="*/ 5721350 h 6858000"/>
              <a:gd name="connsiteX118" fmla="*/ 4559330 w 4693698"/>
              <a:gd name="connsiteY118" fmla="*/ 5762625 h 6858000"/>
              <a:gd name="connsiteX119" fmla="*/ 4577806 w 4693698"/>
              <a:gd name="connsiteY119" fmla="*/ 5802312 h 6858000"/>
              <a:gd name="connsiteX120" fmla="*/ 4597961 w 4693698"/>
              <a:gd name="connsiteY120" fmla="*/ 5840412 h 6858000"/>
              <a:gd name="connsiteX121" fmla="*/ 4618116 w 4693698"/>
              <a:gd name="connsiteY121" fmla="*/ 5876925 h 6858000"/>
              <a:gd name="connsiteX122" fmla="*/ 4638271 w 4693698"/>
              <a:gd name="connsiteY122" fmla="*/ 5915025 h 6858000"/>
              <a:gd name="connsiteX123" fmla="*/ 4655067 w 4693698"/>
              <a:gd name="connsiteY123" fmla="*/ 5956300 h 6858000"/>
              <a:gd name="connsiteX124" fmla="*/ 4670184 w 4693698"/>
              <a:gd name="connsiteY124" fmla="*/ 6003925 h 6858000"/>
              <a:gd name="connsiteX125" fmla="*/ 4681941 w 4693698"/>
              <a:gd name="connsiteY125" fmla="*/ 6056312 h 6858000"/>
              <a:gd name="connsiteX126" fmla="*/ 4690339 w 4693698"/>
              <a:gd name="connsiteY126" fmla="*/ 6113462 h 6858000"/>
              <a:gd name="connsiteX127" fmla="*/ 4693698 w 4693698"/>
              <a:gd name="connsiteY127" fmla="*/ 6183312 h 6858000"/>
              <a:gd name="connsiteX128" fmla="*/ 4690339 w 4693698"/>
              <a:gd name="connsiteY128" fmla="*/ 6251575 h 6858000"/>
              <a:gd name="connsiteX129" fmla="*/ 4681941 w 4693698"/>
              <a:gd name="connsiteY129" fmla="*/ 6311900 h 6858000"/>
              <a:gd name="connsiteX130" fmla="*/ 4670184 w 4693698"/>
              <a:gd name="connsiteY130" fmla="*/ 6361112 h 6858000"/>
              <a:gd name="connsiteX131" fmla="*/ 4655067 w 4693698"/>
              <a:gd name="connsiteY131" fmla="*/ 6407150 h 6858000"/>
              <a:gd name="connsiteX132" fmla="*/ 4638271 w 4693698"/>
              <a:gd name="connsiteY132" fmla="*/ 6448425 h 6858000"/>
              <a:gd name="connsiteX133" fmla="*/ 4619796 w 4693698"/>
              <a:gd name="connsiteY133" fmla="*/ 6488112 h 6858000"/>
              <a:gd name="connsiteX134" fmla="*/ 4601320 w 4693698"/>
              <a:gd name="connsiteY134" fmla="*/ 6523037 h 6858000"/>
              <a:gd name="connsiteX135" fmla="*/ 4581165 w 4693698"/>
              <a:gd name="connsiteY135" fmla="*/ 6561137 h 6858000"/>
              <a:gd name="connsiteX136" fmla="*/ 4561010 w 4693698"/>
              <a:gd name="connsiteY136" fmla="*/ 6597650 h 6858000"/>
              <a:gd name="connsiteX137" fmla="*/ 4544214 w 4693698"/>
              <a:gd name="connsiteY137" fmla="*/ 6640512 h 6858000"/>
              <a:gd name="connsiteX138" fmla="*/ 4527418 w 4693698"/>
              <a:gd name="connsiteY138" fmla="*/ 6683375 h 6858000"/>
              <a:gd name="connsiteX139" fmla="*/ 4517340 w 4693698"/>
              <a:gd name="connsiteY139" fmla="*/ 6735762 h 6858000"/>
              <a:gd name="connsiteX140" fmla="*/ 4508943 w 4693698"/>
              <a:gd name="connsiteY140" fmla="*/ 6791325 h 6858000"/>
              <a:gd name="connsiteX141" fmla="*/ 4503903 w 4693698"/>
              <a:gd name="connsiteY141" fmla="*/ 6858000 h 6858000"/>
              <a:gd name="connsiteX142" fmla="*/ 1582057 w 4693698"/>
              <a:gd name="connsiteY142" fmla="*/ 6858000 h 6858000"/>
              <a:gd name="connsiteX143" fmla="*/ 420914 w 4693698"/>
              <a:gd name="connsiteY143" fmla="*/ 6858000 h 6858000"/>
              <a:gd name="connsiteX144" fmla="*/ 0 w 4693698"/>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693698" h="6858000">
                <a:moveTo>
                  <a:pt x="0" y="0"/>
                </a:moveTo>
                <a:lnTo>
                  <a:pt x="420914" y="0"/>
                </a:lnTo>
                <a:lnTo>
                  <a:pt x="1582057" y="0"/>
                </a:lnTo>
                <a:lnTo>
                  <a:pt x="4503903" y="0"/>
                </a:lnTo>
                <a:lnTo>
                  <a:pt x="4508943" y="66675"/>
                </a:lnTo>
                <a:lnTo>
                  <a:pt x="4517340" y="122237"/>
                </a:lnTo>
                <a:lnTo>
                  <a:pt x="4527418" y="174625"/>
                </a:lnTo>
                <a:lnTo>
                  <a:pt x="4544214" y="217487"/>
                </a:lnTo>
                <a:lnTo>
                  <a:pt x="4561010" y="260350"/>
                </a:lnTo>
                <a:lnTo>
                  <a:pt x="4581165" y="296862"/>
                </a:lnTo>
                <a:lnTo>
                  <a:pt x="4601320" y="334962"/>
                </a:lnTo>
                <a:lnTo>
                  <a:pt x="4619796" y="369887"/>
                </a:lnTo>
                <a:lnTo>
                  <a:pt x="4638271" y="409575"/>
                </a:lnTo>
                <a:lnTo>
                  <a:pt x="4655067" y="450850"/>
                </a:lnTo>
                <a:lnTo>
                  <a:pt x="4670184" y="496887"/>
                </a:lnTo>
                <a:lnTo>
                  <a:pt x="4681941" y="546100"/>
                </a:lnTo>
                <a:lnTo>
                  <a:pt x="4690339" y="606425"/>
                </a:lnTo>
                <a:lnTo>
                  <a:pt x="4693698" y="673100"/>
                </a:lnTo>
                <a:lnTo>
                  <a:pt x="4690339" y="744537"/>
                </a:lnTo>
                <a:lnTo>
                  <a:pt x="4681941" y="801687"/>
                </a:lnTo>
                <a:lnTo>
                  <a:pt x="4670184" y="854075"/>
                </a:lnTo>
                <a:lnTo>
                  <a:pt x="4655067" y="901700"/>
                </a:lnTo>
                <a:lnTo>
                  <a:pt x="4638271" y="942975"/>
                </a:lnTo>
                <a:lnTo>
                  <a:pt x="4618116" y="981075"/>
                </a:lnTo>
                <a:lnTo>
                  <a:pt x="4597961" y="1017587"/>
                </a:lnTo>
                <a:lnTo>
                  <a:pt x="4577806" y="1055687"/>
                </a:lnTo>
                <a:lnTo>
                  <a:pt x="4559330" y="1095375"/>
                </a:lnTo>
                <a:lnTo>
                  <a:pt x="4540854" y="1136650"/>
                </a:lnTo>
                <a:lnTo>
                  <a:pt x="4525739" y="1182687"/>
                </a:lnTo>
                <a:lnTo>
                  <a:pt x="4515661" y="1235075"/>
                </a:lnTo>
                <a:lnTo>
                  <a:pt x="4505583" y="1295400"/>
                </a:lnTo>
                <a:lnTo>
                  <a:pt x="4503903" y="1363662"/>
                </a:lnTo>
                <a:lnTo>
                  <a:pt x="4505583" y="1431925"/>
                </a:lnTo>
                <a:lnTo>
                  <a:pt x="4515661" y="1492250"/>
                </a:lnTo>
                <a:lnTo>
                  <a:pt x="4525739" y="1544637"/>
                </a:lnTo>
                <a:lnTo>
                  <a:pt x="4540854" y="1589087"/>
                </a:lnTo>
                <a:lnTo>
                  <a:pt x="4559330" y="1631950"/>
                </a:lnTo>
                <a:lnTo>
                  <a:pt x="4577806" y="1671637"/>
                </a:lnTo>
                <a:lnTo>
                  <a:pt x="4597961" y="1708150"/>
                </a:lnTo>
                <a:lnTo>
                  <a:pt x="4618116" y="1743075"/>
                </a:lnTo>
                <a:lnTo>
                  <a:pt x="4638271" y="1782762"/>
                </a:lnTo>
                <a:lnTo>
                  <a:pt x="4655067" y="1824037"/>
                </a:lnTo>
                <a:lnTo>
                  <a:pt x="4670184" y="1870075"/>
                </a:lnTo>
                <a:lnTo>
                  <a:pt x="4681941" y="1922462"/>
                </a:lnTo>
                <a:lnTo>
                  <a:pt x="4690339" y="1982787"/>
                </a:lnTo>
                <a:lnTo>
                  <a:pt x="4693698" y="2051050"/>
                </a:lnTo>
                <a:lnTo>
                  <a:pt x="4690339" y="2119312"/>
                </a:lnTo>
                <a:lnTo>
                  <a:pt x="4681941" y="2179637"/>
                </a:lnTo>
                <a:lnTo>
                  <a:pt x="4670184" y="2232025"/>
                </a:lnTo>
                <a:lnTo>
                  <a:pt x="4655067" y="2278062"/>
                </a:lnTo>
                <a:lnTo>
                  <a:pt x="4638271" y="2319337"/>
                </a:lnTo>
                <a:lnTo>
                  <a:pt x="4618116" y="2359025"/>
                </a:lnTo>
                <a:lnTo>
                  <a:pt x="4597961" y="2395537"/>
                </a:lnTo>
                <a:lnTo>
                  <a:pt x="4577806" y="2433637"/>
                </a:lnTo>
                <a:lnTo>
                  <a:pt x="4559330" y="2471737"/>
                </a:lnTo>
                <a:lnTo>
                  <a:pt x="4540854" y="2513012"/>
                </a:lnTo>
                <a:lnTo>
                  <a:pt x="4525739" y="2560637"/>
                </a:lnTo>
                <a:lnTo>
                  <a:pt x="4515661" y="2613025"/>
                </a:lnTo>
                <a:lnTo>
                  <a:pt x="4505583" y="2671762"/>
                </a:lnTo>
                <a:lnTo>
                  <a:pt x="4503903" y="2741612"/>
                </a:lnTo>
                <a:lnTo>
                  <a:pt x="4505583" y="2809875"/>
                </a:lnTo>
                <a:lnTo>
                  <a:pt x="4515661" y="2868612"/>
                </a:lnTo>
                <a:lnTo>
                  <a:pt x="4525739" y="2922587"/>
                </a:lnTo>
                <a:lnTo>
                  <a:pt x="4540854" y="2967037"/>
                </a:lnTo>
                <a:lnTo>
                  <a:pt x="4559330" y="3009900"/>
                </a:lnTo>
                <a:lnTo>
                  <a:pt x="4577806" y="3046412"/>
                </a:lnTo>
                <a:lnTo>
                  <a:pt x="4597961" y="3084512"/>
                </a:lnTo>
                <a:lnTo>
                  <a:pt x="4618116" y="3121025"/>
                </a:lnTo>
                <a:lnTo>
                  <a:pt x="4638271" y="3160712"/>
                </a:lnTo>
                <a:lnTo>
                  <a:pt x="4655067" y="3201987"/>
                </a:lnTo>
                <a:lnTo>
                  <a:pt x="4670184" y="3248025"/>
                </a:lnTo>
                <a:lnTo>
                  <a:pt x="4681941" y="3300412"/>
                </a:lnTo>
                <a:lnTo>
                  <a:pt x="4690339" y="3360737"/>
                </a:lnTo>
                <a:lnTo>
                  <a:pt x="4693698" y="3427412"/>
                </a:lnTo>
                <a:lnTo>
                  <a:pt x="4690339" y="3497262"/>
                </a:lnTo>
                <a:lnTo>
                  <a:pt x="4681941" y="3557587"/>
                </a:lnTo>
                <a:lnTo>
                  <a:pt x="4670184" y="3609975"/>
                </a:lnTo>
                <a:lnTo>
                  <a:pt x="4655067" y="3656012"/>
                </a:lnTo>
                <a:lnTo>
                  <a:pt x="4638271" y="3697287"/>
                </a:lnTo>
                <a:lnTo>
                  <a:pt x="4618116" y="3736975"/>
                </a:lnTo>
                <a:lnTo>
                  <a:pt x="4577806" y="3811587"/>
                </a:lnTo>
                <a:lnTo>
                  <a:pt x="4559330" y="3848100"/>
                </a:lnTo>
                <a:lnTo>
                  <a:pt x="4540854" y="3890962"/>
                </a:lnTo>
                <a:lnTo>
                  <a:pt x="4525739" y="3935412"/>
                </a:lnTo>
                <a:lnTo>
                  <a:pt x="4515661" y="3987800"/>
                </a:lnTo>
                <a:lnTo>
                  <a:pt x="4505583" y="4048125"/>
                </a:lnTo>
                <a:lnTo>
                  <a:pt x="4503903" y="4116387"/>
                </a:lnTo>
                <a:lnTo>
                  <a:pt x="4505583" y="4186237"/>
                </a:lnTo>
                <a:lnTo>
                  <a:pt x="4515661" y="4244975"/>
                </a:lnTo>
                <a:lnTo>
                  <a:pt x="4525739" y="4297362"/>
                </a:lnTo>
                <a:lnTo>
                  <a:pt x="4540854" y="4343400"/>
                </a:lnTo>
                <a:lnTo>
                  <a:pt x="4559330" y="4386262"/>
                </a:lnTo>
                <a:lnTo>
                  <a:pt x="4577806" y="4424362"/>
                </a:lnTo>
                <a:lnTo>
                  <a:pt x="4618116" y="4498975"/>
                </a:lnTo>
                <a:lnTo>
                  <a:pt x="4638271" y="4537075"/>
                </a:lnTo>
                <a:lnTo>
                  <a:pt x="4655067" y="4579937"/>
                </a:lnTo>
                <a:lnTo>
                  <a:pt x="4670184" y="4625975"/>
                </a:lnTo>
                <a:lnTo>
                  <a:pt x="4681941" y="4678362"/>
                </a:lnTo>
                <a:lnTo>
                  <a:pt x="4690339" y="4738687"/>
                </a:lnTo>
                <a:lnTo>
                  <a:pt x="4693698" y="4806950"/>
                </a:lnTo>
                <a:lnTo>
                  <a:pt x="4690339" y="4875212"/>
                </a:lnTo>
                <a:lnTo>
                  <a:pt x="4681941" y="4935537"/>
                </a:lnTo>
                <a:lnTo>
                  <a:pt x="4670184" y="4987925"/>
                </a:lnTo>
                <a:lnTo>
                  <a:pt x="4655067" y="5033962"/>
                </a:lnTo>
                <a:lnTo>
                  <a:pt x="4638271" y="5075237"/>
                </a:lnTo>
                <a:lnTo>
                  <a:pt x="4618116" y="5114925"/>
                </a:lnTo>
                <a:lnTo>
                  <a:pt x="4597961" y="5149850"/>
                </a:lnTo>
                <a:lnTo>
                  <a:pt x="4577806" y="5186362"/>
                </a:lnTo>
                <a:lnTo>
                  <a:pt x="4559330" y="5226050"/>
                </a:lnTo>
                <a:lnTo>
                  <a:pt x="4540854" y="5268912"/>
                </a:lnTo>
                <a:lnTo>
                  <a:pt x="4525739" y="5313362"/>
                </a:lnTo>
                <a:lnTo>
                  <a:pt x="4515661" y="5365750"/>
                </a:lnTo>
                <a:lnTo>
                  <a:pt x="4505583" y="5426075"/>
                </a:lnTo>
                <a:lnTo>
                  <a:pt x="4503903" y="5494337"/>
                </a:lnTo>
                <a:lnTo>
                  <a:pt x="4505583" y="5562600"/>
                </a:lnTo>
                <a:lnTo>
                  <a:pt x="4515661" y="5622925"/>
                </a:lnTo>
                <a:lnTo>
                  <a:pt x="4525739" y="5675312"/>
                </a:lnTo>
                <a:lnTo>
                  <a:pt x="4540854" y="5721350"/>
                </a:lnTo>
                <a:lnTo>
                  <a:pt x="4559330" y="5762625"/>
                </a:lnTo>
                <a:lnTo>
                  <a:pt x="4577806" y="5802312"/>
                </a:lnTo>
                <a:lnTo>
                  <a:pt x="4597961" y="5840412"/>
                </a:lnTo>
                <a:lnTo>
                  <a:pt x="4618116" y="5876925"/>
                </a:lnTo>
                <a:lnTo>
                  <a:pt x="4638271" y="5915025"/>
                </a:lnTo>
                <a:lnTo>
                  <a:pt x="4655067" y="5956300"/>
                </a:lnTo>
                <a:lnTo>
                  <a:pt x="4670184" y="6003925"/>
                </a:lnTo>
                <a:lnTo>
                  <a:pt x="4681941" y="6056312"/>
                </a:lnTo>
                <a:lnTo>
                  <a:pt x="4690339" y="6113462"/>
                </a:lnTo>
                <a:lnTo>
                  <a:pt x="4693698" y="6183312"/>
                </a:lnTo>
                <a:lnTo>
                  <a:pt x="4690339" y="6251575"/>
                </a:lnTo>
                <a:lnTo>
                  <a:pt x="4681941" y="6311900"/>
                </a:lnTo>
                <a:lnTo>
                  <a:pt x="4670184" y="6361112"/>
                </a:lnTo>
                <a:lnTo>
                  <a:pt x="4655067" y="6407150"/>
                </a:lnTo>
                <a:lnTo>
                  <a:pt x="4638271" y="6448425"/>
                </a:lnTo>
                <a:lnTo>
                  <a:pt x="4619796" y="6488112"/>
                </a:lnTo>
                <a:lnTo>
                  <a:pt x="4601320" y="6523037"/>
                </a:lnTo>
                <a:lnTo>
                  <a:pt x="4581165" y="6561137"/>
                </a:lnTo>
                <a:lnTo>
                  <a:pt x="4561010" y="6597650"/>
                </a:lnTo>
                <a:lnTo>
                  <a:pt x="4544214" y="6640512"/>
                </a:lnTo>
                <a:lnTo>
                  <a:pt x="4527418" y="6683375"/>
                </a:lnTo>
                <a:lnTo>
                  <a:pt x="4517340" y="6735762"/>
                </a:lnTo>
                <a:lnTo>
                  <a:pt x="4508943" y="6791325"/>
                </a:lnTo>
                <a:lnTo>
                  <a:pt x="4503903" y="6858000"/>
                </a:lnTo>
                <a:lnTo>
                  <a:pt x="1582057" y="6858000"/>
                </a:lnTo>
                <a:lnTo>
                  <a:pt x="420914" y="6858000"/>
                </a:lnTo>
                <a:lnTo>
                  <a:pt x="0" y="6858000"/>
                </a:lnTo>
                <a:close/>
              </a:path>
            </a:pathLst>
          </a:custGeom>
          <a:solidFill>
            <a:schemeClr val="tx1"/>
          </a:solidFill>
          <a:ln w="0">
            <a:noFill/>
            <a:prstDash val="solid"/>
            <a:round/>
            <a:headEnd/>
            <a:tailEnd/>
          </a:ln>
        </p:spPr>
        <p:txBody>
          <a:bodyPr wrap="square">
            <a:noAutofit/>
          </a:bodyPr>
          <a:lstStyle/>
          <a:p>
            <a:endParaRPr lang="en-US" dirty="0"/>
          </a:p>
        </p:txBody>
      </p:sp>
      <p:sp>
        <p:nvSpPr>
          <p:cNvPr id="5134" name="Freeform: Shape 74">
            <a:extLst>
              <a:ext uri="{FF2B5EF4-FFF2-40B4-BE49-F238E27FC236}">
                <a16:creationId xmlns:a16="http://schemas.microsoft.com/office/drawing/2014/main" id="{4B9FAFB2-BEB5-4848-8018-BCAD99E2E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838076" cy="6858000"/>
          </a:xfrm>
          <a:custGeom>
            <a:avLst/>
            <a:gdLst>
              <a:gd name="connsiteX0" fmla="*/ 4838076 w 4838076"/>
              <a:gd name="connsiteY0" fmla="*/ 0 h 6858000"/>
              <a:gd name="connsiteX1" fmla="*/ 4417162 w 4838076"/>
              <a:gd name="connsiteY1" fmla="*/ 0 h 6858000"/>
              <a:gd name="connsiteX2" fmla="*/ 3459219 w 4838076"/>
              <a:gd name="connsiteY2" fmla="*/ 0 h 6858000"/>
              <a:gd name="connsiteX3" fmla="*/ 334174 w 4838076"/>
              <a:gd name="connsiteY3" fmla="*/ 0 h 6858000"/>
              <a:gd name="connsiteX4" fmla="*/ 334173 w 4838076"/>
              <a:gd name="connsiteY4" fmla="*/ 0 h 6858000"/>
              <a:gd name="connsiteX5" fmla="*/ 189795 w 4838076"/>
              <a:gd name="connsiteY5" fmla="*/ 0 h 6858000"/>
              <a:gd name="connsiteX6" fmla="*/ 184756 w 4838076"/>
              <a:gd name="connsiteY6" fmla="*/ 66675 h 6858000"/>
              <a:gd name="connsiteX7" fmla="*/ 176358 w 4838076"/>
              <a:gd name="connsiteY7" fmla="*/ 122237 h 6858000"/>
              <a:gd name="connsiteX8" fmla="*/ 166281 w 4838076"/>
              <a:gd name="connsiteY8" fmla="*/ 174625 h 6858000"/>
              <a:gd name="connsiteX9" fmla="*/ 149485 w 4838076"/>
              <a:gd name="connsiteY9" fmla="*/ 217487 h 6858000"/>
              <a:gd name="connsiteX10" fmla="*/ 132689 w 4838076"/>
              <a:gd name="connsiteY10" fmla="*/ 260350 h 6858000"/>
              <a:gd name="connsiteX11" fmla="*/ 112534 w 4838076"/>
              <a:gd name="connsiteY11" fmla="*/ 296862 h 6858000"/>
              <a:gd name="connsiteX12" fmla="*/ 92379 w 4838076"/>
              <a:gd name="connsiteY12" fmla="*/ 334962 h 6858000"/>
              <a:gd name="connsiteX13" fmla="*/ 73903 w 4838076"/>
              <a:gd name="connsiteY13" fmla="*/ 369887 h 6858000"/>
              <a:gd name="connsiteX14" fmla="*/ 55427 w 4838076"/>
              <a:gd name="connsiteY14" fmla="*/ 409575 h 6858000"/>
              <a:gd name="connsiteX15" fmla="*/ 38632 w 4838076"/>
              <a:gd name="connsiteY15" fmla="*/ 450850 h 6858000"/>
              <a:gd name="connsiteX16" fmla="*/ 23515 w 4838076"/>
              <a:gd name="connsiteY16" fmla="*/ 496887 h 6858000"/>
              <a:gd name="connsiteX17" fmla="*/ 11758 w 4838076"/>
              <a:gd name="connsiteY17" fmla="*/ 546100 h 6858000"/>
              <a:gd name="connsiteX18" fmla="*/ 3359 w 4838076"/>
              <a:gd name="connsiteY18" fmla="*/ 606425 h 6858000"/>
              <a:gd name="connsiteX19" fmla="*/ 0 w 4838076"/>
              <a:gd name="connsiteY19" fmla="*/ 673100 h 6858000"/>
              <a:gd name="connsiteX20" fmla="*/ 3359 w 4838076"/>
              <a:gd name="connsiteY20" fmla="*/ 744537 h 6858000"/>
              <a:gd name="connsiteX21" fmla="*/ 11758 w 4838076"/>
              <a:gd name="connsiteY21" fmla="*/ 801687 h 6858000"/>
              <a:gd name="connsiteX22" fmla="*/ 23515 w 4838076"/>
              <a:gd name="connsiteY22" fmla="*/ 854075 h 6858000"/>
              <a:gd name="connsiteX23" fmla="*/ 38632 w 4838076"/>
              <a:gd name="connsiteY23" fmla="*/ 901700 h 6858000"/>
              <a:gd name="connsiteX24" fmla="*/ 55427 w 4838076"/>
              <a:gd name="connsiteY24" fmla="*/ 942975 h 6858000"/>
              <a:gd name="connsiteX25" fmla="*/ 75583 w 4838076"/>
              <a:gd name="connsiteY25" fmla="*/ 981075 h 6858000"/>
              <a:gd name="connsiteX26" fmla="*/ 95738 w 4838076"/>
              <a:gd name="connsiteY26" fmla="*/ 1017587 h 6858000"/>
              <a:gd name="connsiteX27" fmla="*/ 115893 w 4838076"/>
              <a:gd name="connsiteY27" fmla="*/ 1055687 h 6858000"/>
              <a:gd name="connsiteX28" fmla="*/ 134368 w 4838076"/>
              <a:gd name="connsiteY28" fmla="*/ 1095375 h 6858000"/>
              <a:gd name="connsiteX29" fmla="*/ 152844 w 4838076"/>
              <a:gd name="connsiteY29" fmla="*/ 1136650 h 6858000"/>
              <a:gd name="connsiteX30" fmla="*/ 167960 w 4838076"/>
              <a:gd name="connsiteY30" fmla="*/ 1182687 h 6858000"/>
              <a:gd name="connsiteX31" fmla="*/ 178038 w 4838076"/>
              <a:gd name="connsiteY31" fmla="*/ 1235075 h 6858000"/>
              <a:gd name="connsiteX32" fmla="*/ 188115 w 4838076"/>
              <a:gd name="connsiteY32" fmla="*/ 1295400 h 6858000"/>
              <a:gd name="connsiteX33" fmla="*/ 189795 w 4838076"/>
              <a:gd name="connsiteY33" fmla="*/ 1363662 h 6858000"/>
              <a:gd name="connsiteX34" fmla="*/ 188115 w 4838076"/>
              <a:gd name="connsiteY34" fmla="*/ 1431925 h 6858000"/>
              <a:gd name="connsiteX35" fmla="*/ 178038 w 4838076"/>
              <a:gd name="connsiteY35" fmla="*/ 1492250 h 6858000"/>
              <a:gd name="connsiteX36" fmla="*/ 167960 w 4838076"/>
              <a:gd name="connsiteY36" fmla="*/ 1544637 h 6858000"/>
              <a:gd name="connsiteX37" fmla="*/ 152844 w 4838076"/>
              <a:gd name="connsiteY37" fmla="*/ 1589087 h 6858000"/>
              <a:gd name="connsiteX38" fmla="*/ 134368 w 4838076"/>
              <a:gd name="connsiteY38" fmla="*/ 1631950 h 6858000"/>
              <a:gd name="connsiteX39" fmla="*/ 115893 w 4838076"/>
              <a:gd name="connsiteY39" fmla="*/ 1671637 h 6858000"/>
              <a:gd name="connsiteX40" fmla="*/ 95738 w 4838076"/>
              <a:gd name="connsiteY40" fmla="*/ 1708150 h 6858000"/>
              <a:gd name="connsiteX41" fmla="*/ 75583 w 4838076"/>
              <a:gd name="connsiteY41" fmla="*/ 1743075 h 6858000"/>
              <a:gd name="connsiteX42" fmla="*/ 55427 w 4838076"/>
              <a:gd name="connsiteY42" fmla="*/ 1782762 h 6858000"/>
              <a:gd name="connsiteX43" fmla="*/ 38632 w 4838076"/>
              <a:gd name="connsiteY43" fmla="*/ 1824037 h 6858000"/>
              <a:gd name="connsiteX44" fmla="*/ 23515 w 4838076"/>
              <a:gd name="connsiteY44" fmla="*/ 1870075 h 6858000"/>
              <a:gd name="connsiteX45" fmla="*/ 11758 w 4838076"/>
              <a:gd name="connsiteY45" fmla="*/ 1922462 h 6858000"/>
              <a:gd name="connsiteX46" fmla="*/ 3359 w 4838076"/>
              <a:gd name="connsiteY46" fmla="*/ 1982787 h 6858000"/>
              <a:gd name="connsiteX47" fmla="*/ 0 w 4838076"/>
              <a:gd name="connsiteY47" fmla="*/ 2051050 h 6858000"/>
              <a:gd name="connsiteX48" fmla="*/ 3359 w 4838076"/>
              <a:gd name="connsiteY48" fmla="*/ 2119312 h 6858000"/>
              <a:gd name="connsiteX49" fmla="*/ 11758 w 4838076"/>
              <a:gd name="connsiteY49" fmla="*/ 2179637 h 6858000"/>
              <a:gd name="connsiteX50" fmla="*/ 23515 w 4838076"/>
              <a:gd name="connsiteY50" fmla="*/ 2232025 h 6858000"/>
              <a:gd name="connsiteX51" fmla="*/ 38632 w 4838076"/>
              <a:gd name="connsiteY51" fmla="*/ 2278062 h 6858000"/>
              <a:gd name="connsiteX52" fmla="*/ 55427 w 4838076"/>
              <a:gd name="connsiteY52" fmla="*/ 2319337 h 6858000"/>
              <a:gd name="connsiteX53" fmla="*/ 75583 w 4838076"/>
              <a:gd name="connsiteY53" fmla="*/ 2359025 h 6858000"/>
              <a:gd name="connsiteX54" fmla="*/ 95738 w 4838076"/>
              <a:gd name="connsiteY54" fmla="*/ 2395537 h 6858000"/>
              <a:gd name="connsiteX55" fmla="*/ 115893 w 4838076"/>
              <a:gd name="connsiteY55" fmla="*/ 2433637 h 6858000"/>
              <a:gd name="connsiteX56" fmla="*/ 134368 w 4838076"/>
              <a:gd name="connsiteY56" fmla="*/ 2471737 h 6858000"/>
              <a:gd name="connsiteX57" fmla="*/ 152844 w 4838076"/>
              <a:gd name="connsiteY57" fmla="*/ 2513012 h 6858000"/>
              <a:gd name="connsiteX58" fmla="*/ 167960 w 4838076"/>
              <a:gd name="connsiteY58" fmla="*/ 2560637 h 6858000"/>
              <a:gd name="connsiteX59" fmla="*/ 178038 w 4838076"/>
              <a:gd name="connsiteY59" fmla="*/ 2613025 h 6858000"/>
              <a:gd name="connsiteX60" fmla="*/ 188115 w 4838076"/>
              <a:gd name="connsiteY60" fmla="*/ 2671762 h 6858000"/>
              <a:gd name="connsiteX61" fmla="*/ 189795 w 4838076"/>
              <a:gd name="connsiteY61" fmla="*/ 2741612 h 6858000"/>
              <a:gd name="connsiteX62" fmla="*/ 188115 w 4838076"/>
              <a:gd name="connsiteY62" fmla="*/ 2809875 h 6858000"/>
              <a:gd name="connsiteX63" fmla="*/ 178038 w 4838076"/>
              <a:gd name="connsiteY63" fmla="*/ 2868612 h 6858000"/>
              <a:gd name="connsiteX64" fmla="*/ 167960 w 4838076"/>
              <a:gd name="connsiteY64" fmla="*/ 2922587 h 6858000"/>
              <a:gd name="connsiteX65" fmla="*/ 152844 w 4838076"/>
              <a:gd name="connsiteY65" fmla="*/ 2967037 h 6858000"/>
              <a:gd name="connsiteX66" fmla="*/ 134368 w 4838076"/>
              <a:gd name="connsiteY66" fmla="*/ 3009900 h 6858000"/>
              <a:gd name="connsiteX67" fmla="*/ 115893 w 4838076"/>
              <a:gd name="connsiteY67" fmla="*/ 3046412 h 6858000"/>
              <a:gd name="connsiteX68" fmla="*/ 95738 w 4838076"/>
              <a:gd name="connsiteY68" fmla="*/ 3084512 h 6858000"/>
              <a:gd name="connsiteX69" fmla="*/ 75583 w 4838076"/>
              <a:gd name="connsiteY69" fmla="*/ 3121025 h 6858000"/>
              <a:gd name="connsiteX70" fmla="*/ 55427 w 4838076"/>
              <a:gd name="connsiteY70" fmla="*/ 3160712 h 6858000"/>
              <a:gd name="connsiteX71" fmla="*/ 38632 w 4838076"/>
              <a:gd name="connsiteY71" fmla="*/ 3201987 h 6858000"/>
              <a:gd name="connsiteX72" fmla="*/ 23515 w 4838076"/>
              <a:gd name="connsiteY72" fmla="*/ 3248025 h 6858000"/>
              <a:gd name="connsiteX73" fmla="*/ 11758 w 4838076"/>
              <a:gd name="connsiteY73" fmla="*/ 3300412 h 6858000"/>
              <a:gd name="connsiteX74" fmla="*/ 3359 w 4838076"/>
              <a:gd name="connsiteY74" fmla="*/ 3360737 h 6858000"/>
              <a:gd name="connsiteX75" fmla="*/ 0 w 4838076"/>
              <a:gd name="connsiteY75" fmla="*/ 3427412 h 6858000"/>
              <a:gd name="connsiteX76" fmla="*/ 3359 w 4838076"/>
              <a:gd name="connsiteY76" fmla="*/ 3497262 h 6858000"/>
              <a:gd name="connsiteX77" fmla="*/ 11758 w 4838076"/>
              <a:gd name="connsiteY77" fmla="*/ 3557587 h 6858000"/>
              <a:gd name="connsiteX78" fmla="*/ 23515 w 4838076"/>
              <a:gd name="connsiteY78" fmla="*/ 3609975 h 6858000"/>
              <a:gd name="connsiteX79" fmla="*/ 38632 w 4838076"/>
              <a:gd name="connsiteY79" fmla="*/ 3656012 h 6858000"/>
              <a:gd name="connsiteX80" fmla="*/ 55427 w 4838076"/>
              <a:gd name="connsiteY80" fmla="*/ 3697287 h 6858000"/>
              <a:gd name="connsiteX81" fmla="*/ 75583 w 4838076"/>
              <a:gd name="connsiteY81" fmla="*/ 3736975 h 6858000"/>
              <a:gd name="connsiteX82" fmla="*/ 115893 w 4838076"/>
              <a:gd name="connsiteY82" fmla="*/ 3811587 h 6858000"/>
              <a:gd name="connsiteX83" fmla="*/ 134368 w 4838076"/>
              <a:gd name="connsiteY83" fmla="*/ 3848100 h 6858000"/>
              <a:gd name="connsiteX84" fmla="*/ 152844 w 4838076"/>
              <a:gd name="connsiteY84" fmla="*/ 3890962 h 6858000"/>
              <a:gd name="connsiteX85" fmla="*/ 167960 w 4838076"/>
              <a:gd name="connsiteY85" fmla="*/ 3935412 h 6858000"/>
              <a:gd name="connsiteX86" fmla="*/ 178038 w 4838076"/>
              <a:gd name="connsiteY86" fmla="*/ 3987800 h 6858000"/>
              <a:gd name="connsiteX87" fmla="*/ 188115 w 4838076"/>
              <a:gd name="connsiteY87" fmla="*/ 4048125 h 6858000"/>
              <a:gd name="connsiteX88" fmla="*/ 189795 w 4838076"/>
              <a:gd name="connsiteY88" fmla="*/ 4116387 h 6858000"/>
              <a:gd name="connsiteX89" fmla="*/ 188115 w 4838076"/>
              <a:gd name="connsiteY89" fmla="*/ 4186237 h 6858000"/>
              <a:gd name="connsiteX90" fmla="*/ 178038 w 4838076"/>
              <a:gd name="connsiteY90" fmla="*/ 4244975 h 6858000"/>
              <a:gd name="connsiteX91" fmla="*/ 167960 w 4838076"/>
              <a:gd name="connsiteY91" fmla="*/ 4297362 h 6858000"/>
              <a:gd name="connsiteX92" fmla="*/ 152844 w 4838076"/>
              <a:gd name="connsiteY92" fmla="*/ 4343400 h 6858000"/>
              <a:gd name="connsiteX93" fmla="*/ 134368 w 4838076"/>
              <a:gd name="connsiteY93" fmla="*/ 4386262 h 6858000"/>
              <a:gd name="connsiteX94" fmla="*/ 115893 w 4838076"/>
              <a:gd name="connsiteY94" fmla="*/ 4424362 h 6858000"/>
              <a:gd name="connsiteX95" fmla="*/ 75583 w 4838076"/>
              <a:gd name="connsiteY95" fmla="*/ 4498975 h 6858000"/>
              <a:gd name="connsiteX96" fmla="*/ 55427 w 4838076"/>
              <a:gd name="connsiteY96" fmla="*/ 4537075 h 6858000"/>
              <a:gd name="connsiteX97" fmla="*/ 38632 w 4838076"/>
              <a:gd name="connsiteY97" fmla="*/ 4579937 h 6858000"/>
              <a:gd name="connsiteX98" fmla="*/ 23515 w 4838076"/>
              <a:gd name="connsiteY98" fmla="*/ 4625975 h 6858000"/>
              <a:gd name="connsiteX99" fmla="*/ 11758 w 4838076"/>
              <a:gd name="connsiteY99" fmla="*/ 4678362 h 6858000"/>
              <a:gd name="connsiteX100" fmla="*/ 3359 w 4838076"/>
              <a:gd name="connsiteY100" fmla="*/ 4738687 h 6858000"/>
              <a:gd name="connsiteX101" fmla="*/ 0 w 4838076"/>
              <a:gd name="connsiteY101" fmla="*/ 4806950 h 6858000"/>
              <a:gd name="connsiteX102" fmla="*/ 3359 w 4838076"/>
              <a:gd name="connsiteY102" fmla="*/ 4875212 h 6858000"/>
              <a:gd name="connsiteX103" fmla="*/ 11758 w 4838076"/>
              <a:gd name="connsiteY103" fmla="*/ 4935537 h 6858000"/>
              <a:gd name="connsiteX104" fmla="*/ 23515 w 4838076"/>
              <a:gd name="connsiteY104" fmla="*/ 4987925 h 6858000"/>
              <a:gd name="connsiteX105" fmla="*/ 38632 w 4838076"/>
              <a:gd name="connsiteY105" fmla="*/ 5033962 h 6858000"/>
              <a:gd name="connsiteX106" fmla="*/ 55427 w 4838076"/>
              <a:gd name="connsiteY106" fmla="*/ 5075237 h 6858000"/>
              <a:gd name="connsiteX107" fmla="*/ 75583 w 4838076"/>
              <a:gd name="connsiteY107" fmla="*/ 5114925 h 6858000"/>
              <a:gd name="connsiteX108" fmla="*/ 95738 w 4838076"/>
              <a:gd name="connsiteY108" fmla="*/ 5149850 h 6858000"/>
              <a:gd name="connsiteX109" fmla="*/ 115893 w 4838076"/>
              <a:gd name="connsiteY109" fmla="*/ 5186362 h 6858000"/>
              <a:gd name="connsiteX110" fmla="*/ 134368 w 4838076"/>
              <a:gd name="connsiteY110" fmla="*/ 5226050 h 6858000"/>
              <a:gd name="connsiteX111" fmla="*/ 152844 w 4838076"/>
              <a:gd name="connsiteY111" fmla="*/ 5268912 h 6858000"/>
              <a:gd name="connsiteX112" fmla="*/ 167960 w 4838076"/>
              <a:gd name="connsiteY112" fmla="*/ 5313362 h 6858000"/>
              <a:gd name="connsiteX113" fmla="*/ 178038 w 4838076"/>
              <a:gd name="connsiteY113" fmla="*/ 5365750 h 6858000"/>
              <a:gd name="connsiteX114" fmla="*/ 188115 w 4838076"/>
              <a:gd name="connsiteY114" fmla="*/ 5426075 h 6858000"/>
              <a:gd name="connsiteX115" fmla="*/ 189795 w 4838076"/>
              <a:gd name="connsiteY115" fmla="*/ 5494337 h 6858000"/>
              <a:gd name="connsiteX116" fmla="*/ 188115 w 4838076"/>
              <a:gd name="connsiteY116" fmla="*/ 5562600 h 6858000"/>
              <a:gd name="connsiteX117" fmla="*/ 178038 w 4838076"/>
              <a:gd name="connsiteY117" fmla="*/ 5622925 h 6858000"/>
              <a:gd name="connsiteX118" fmla="*/ 167960 w 4838076"/>
              <a:gd name="connsiteY118" fmla="*/ 5675312 h 6858000"/>
              <a:gd name="connsiteX119" fmla="*/ 152844 w 4838076"/>
              <a:gd name="connsiteY119" fmla="*/ 5721350 h 6858000"/>
              <a:gd name="connsiteX120" fmla="*/ 134368 w 4838076"/>
              <a:gd name="connsiteY120" fmla="*/ 5762625 h 6858000"/>
              <a:gd name="connsiteX121" fmla="*/ 115893 w 4838076"/>
              <a:gd name="connsiteY121" fmla="*/ 5802312 h 6858000"/>
              <a:gd name="connsiteX122" fmla="*/ 95738 w 4838076"/>
              <a:gd name="connsiteY122" fmla="*/ 5840412 h 6858000"/>
              <a:gd name="connsiteX123" fmla="*/ 75583 w 4838076"/>
              <a:gd name="connsiteY123" fmla="*/ 5876925 h 6858000"/>
              <a:gd name="connsiteX124" fmla="*/ 55427 w 4838076"/>
              <a:gd name="connsiteY124" fmla="*/ 5915025 h 6858000"/>
              <a:gd name="connsiteX125" fmla="*/ 38632 w 4838076"/>
              <a:gd name="connsiteY125" fmla="*/ 5956300 h 6858000"/>
              <a:gd name="connsiteX126" fmla="*/ 23515 w 4838076"/>
              <a:gd name="connsiteY126" fmla="*/ 6003925 h 6858000"/>
              <a:gd name="connsiteX127" fmla="*/ 11758 w 4838076"/>
              <a:gd name="connsiteY127" fmla="*/ 6056312 h 6858000"/>
              <a:gd name="connsiteX128" fmla="*/ 3359 w 4838076"/>
              <a:gd name="connsiteY128" fmla="*/ 6113462 h 6858000"/>
              <a:gd name="connsiteX129" fmla="*/ 0 w 4838076"/>
              <a:gd name="connsiteY129" fmla="*/ 6183312 h 6858000"/>
              <a:gd name="connsiteX130" fmla="*/ 3359 w 4838076"/>
              <a:gd name="connsiteY130" fmla="*/ 6251575 h 6858000"/>
              <a:gd name="connsiteX131" fmla="*/ 11758 w 4838076"/>
              <a:gd name="connsiteY131" fmla="*/ 6311900 h 6858000"/>
              <a:gd name="connsiteX132" fmla="*/ 23515 w 4838076"/>
              <a:gd name="connsiteY132" fmla="*/ 6361112 h 6858000"/>
              <a:gd name="connsiteX133" fmla="*/ 38632 w 4838076"/>
              <a:gd name="connsiteY133" fmla="*/ 6407150 h 6858000"/>
              <a:gd name="connsiteX134" fmla="*/ 55427 w 4838076"/>
              <a:gd name="connsiteY134" fmla="*/ 6448425 h 6858000"/>
              <a:gd name="connsiteX135" fmla="*/ 73903 w 4838076"/>
              <a:gd name="connsiteY135" fmla="*/ 6488112 h 6858000"/>
              <a:gd name="connsiteX136" fmla="*/ 92379 w 4838076"/>
              <a:gd name="connsiteY136" fmla="*/ 6523037 h 6858000"/>
              <a:gd name="connsiteX137" fmla="*/ 112534 w 4838076"/>
              <a:gd name="connsiteY137" fmla="*/ 6561137 h 6858000"/>
              <a:gd name="connsiteX138" fmla="*/ 132689 w 4838076"/>
              <a:gd name="connsiteY138" fmla="*/ 6597650 h 6858000"/>
              <a:gd name="connsiteX139" fmla="*/ 149485 w 4838076"/>
              <a:gd name="connsiteY139" fmla="*/ 6640512 h 6858000"/>
              <a:gd name="connsiteX140" fmla="*/ 166281 w 4838076"/>
              <a:gd name="connsiteY140" fmla="*/ 6683375 h 6858000"/>
              <a:gd name="connsiteX141" fmla="*/ 176358 w 4838076"/>
              <a:gd name="connsiteY141" fmla="*/ 6735762 h 6858000"/>
              <a:gd name="connsiteX142" fmla="*/ 184756 w 4838076"/>
              <a:gd name="connsiteY142" fmla="*/ 6791325 h 6858000"/>
              <a:gd name="connsiteX143" fmla="*/ 189795 w 4838076"/>
              <a:gd name="connsiteY143" fmla="*/ 6858000 h 6858000"/>
              <a:gd name="connsiteX144" fmla="*/ 334173 w 4838076"/>
              <a:gd name="connsiteY144" fmla="*/ 6858000 h 6858000"/>
              <a:gd name="connsiteX145" fmla="*/ 334174 w 4838076"/>
              <a:gd name="connsiteY145" fmla="*/ 6858000 h 6858000"/>
              <a:gd name="connsiteX146" fmla="*/ 3459219 w 4838076"/>
              <a:gd name="connsiteY146" fmla="*/ 6858000 h 6858000"/>
              <a:gd name="connsiteX147" fmla="*/ 4417162 w 4838076"/>
              <a:gd name="connsiteY147" fmla="*/ 6858000 h 6858000"/>
              <a:gd name="connsiteX148" fmla="*/ 4838076 w 4838076"/>
              <a:gd name="connsiteY1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4838076" h="6858000">
                <a:moveTo>
                  <a:pt x="4838076" y="0"/>
                </a:moveTo>
                <a:lnTo>
                  <a:pt x="4417162" y="0"/>
                </a:lnTo>
                <a:lnTo>
                  <a:pt x="3459219" y="0"/>
                </a:ln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3459219" y="6858000"/>
                </a:lnTo>
                <a:lnTo>
                  <a:pt x="4417162" y="6858000"/>
                </a:lnTo>
                <a:lnTo>
                  <a:pt x="4838076"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D4DE305-7904-47B8-878F-538F5293F409}"/>
              </a:ext>
            </a:extLst>
          </p:cNvPr>
          <p:cNvSpPr>
            <a:spLocks noGrp="1"/>
          </p:cNvSpPr>
          <p:nvPr>
            <p:ph type="title"/>
          </p:nvPr>
        </p:nvSpPr>
        <p:spPr>
          <a:xfrm>
            <a:off x="765051" y="662400"/>
            <a:ext cx="3384000" cy="1163225"/>
          </a:xfrm>
        </p:spPr>
        <p:txBody>
          <a:bodyPr anchor="t">
            <a:normAutofit fontScale="90000"/>
          </a:bodyPr>
          <a:lstStyle/>
          <a:p>
            <a:r>
              <a:rPr lang="en-US" dirty="0">
                <a:solidFill>
                  <a:schemeClr val="bg1"/>
                </a:solidFill>
              </a:rPr>
              <a:t>Create a Social Calendar (for consistent posting on Social Media)…..</a:t>
            </a:r>
            <a:br>
              <a:rPr lang="en-US" sz="3600" dirty="0">
                <a:solidFill>
                  <a:schemeClr val="bg1"/>
                </a:solidFill>
              </a:rPr>
            </a:br>
            <a:br>
              <a:rPr lang="en-US" sz="2500" dirty="0">
                <a:solidFill>
                  <a:schemeClr val="bg1"/>
                </a:solidFill>
              </a:rPr>
            </a:br>
            <a:r>
              <a:rPr lang="en-US" sz="2000" dirty="0">
                <a:solidFill>
                  <a:schemeClr val="bg1"/>
                </a:solidFill>
              </a:rPr>
              <a:t>1) As a general rule, 2/3 of content should be “informational” with 1/3 of the content being “promotional”</a:t>
            </a:r>
            <a:br>
              <a:rPr lang="en-US" sz="2000" dirty="0">
                <a:solidFill>
                  <a:schemeClr val="bg1"/>
                </a:solidFill>
              </a:rPr>
            </a:br>
            <a:r>
              <a:rPr lang="en-US" sz="2000" dirty="0">
                <a:solidFill>
                  <a:schemeClr val="bg1"/>
                </a:solidFill>
              </a:rPr>
              <a:t>2) It’s OK to recycle or refresh older content</a:t>
            </a:r>
            <a:br>
              <a:rPr lang="en-US" sz="2000" dirty="0">
                <a:solidFill>
                  <a:schemeClr val="bg1"/>
                </a:solidFill>
              </a:rPr>
            </a:br>
            <a:r>
              <a:rPr lang="en-US" sz="2000" dirty="0">
                <a:solidFill>
                  <a:schemeClr val="bg1"/>
                </a:solidFill>
              </a:rPr>
              <a:t>3) Use Social Media Tools (i.e., Hootsuite, Buffer, </a:t>
            </a:r>
            <a:r>
              <a:rPr lang="en-US" sz="2000" dirty="0" err="1">
                <a:solidFill>
                  <a:schemeClr val="bg1"/>
                </a:solidFill>
              </a:rPr>
              <a:t>TweetDeck</a:t>
            </a:r>
            <a:r>
              <a:rPr lang="en-US" sz="2000" dirty="0">
                <a:solidFill>
                  <a:schemeClr val="bg1"/>
                </a:solidFill>
              </a:rPr>
              <a:t>, Tailwind, Sprout Social…..</a:t>
            </a:r>
            <a:br>
              <a:rPr lang="en-US" sz="2500" dirty="0">
                <a:solidFill>
                  <a:schemeClr val="bg1"/>
                </a:solidFill>
              </a:rPr>
            </a:br>
            <a:endParaRPr lang="en-US" sz="2500" dirty="0">
              <a:solidFill>
                <a:schemeClr val="bg1"/>
              </a:solidFill>
            </a:endParaRPr>
          </a:p>
        </p:txBody>
      </p:sp>
      <p:pic>
        <p:nvPicPr>
          <p:cNvPr id="5122" name="Picture 2" descr="Calendar Png Download Image - Calendar Icon Png Transparent, Png Download -  702x720(#1228829) - PngFind">
            <a:extLst>
              <a:ext uri="{FF2B5EF4-FFF2-40B4-BE49-F238E27FC236}">
                <a16:creationId xmlns:a16="http://schemas.microsoft.com/office/drawing/2014/main" id="{C4475371-061C-4AB0-A05A-AAAB3B02A6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11053" y="726423"/>
            <a:ext cx="6014185" cy="5405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184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232B152-3720-4D3B-97ED-45CE5483F1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11BAB570-FF10-4E96-8A3F-FA9804702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693698" cy="6858000"/>
          </a:xfrm>
          <a:custGeom>
            <a:avLst/>
            <a:gdLst>
              <a:gd name="connsiteX0" fmla="*/ 0 w 4693698"/>
              <a:gd name="connsiteY0" fmla="*/ 0 h 6858000"/>
              <a:gd name="connsiteX1" fmla="*/ 420914 w 4693698"/>
              <a:gd name="connsiteY1" fmla="*/ 0 h 6858000"/>
              <a:gd name="connsiteX2" fmla="*/ 1582057 w 4693698"/>
              <a:gd name="connsiteY2" fmla="*/ 0 h 6858000"/>
              <a:gd name="connsiteX3" fmla="*/ 4503903 w 4693698"/>
              <a:gd name="connsiteY3" fmla="*/ 0 h 6858000"/>
              <a:gd name="connsiteX4" fmla="*/ 4508943 w 4693698"/>
              <a:gd name="connsiteY4" fmla="*/ 66675 h 6858000"/>
              <a:gd name="connsiteX5" fmla="*/ 4517340 w 4693698"/>
              <a:gd name="connsiteY5" fmla="*/ 122237 h 6858000"/>
              <a:gd name="connsiteX6" fmla="*/ 4527418 w 4693698"/>
              <a:gd name="connsiteY6" fmla="*/ 174625 h 6858000"/>
              <a:gd name="connsiteX7" fmla="*/ 4544214 w 4693698"/>
              <a:gd name="connsiteY7" fmla="*/ 217487 h 6858000"/>
              <a:gd name="connsiteX8" fmla="*/ 4561010 w 4693698"/>
              <a:gd name="connsiteY8" fmla="*/ 260350 h 6858000"/>
              <a:gd name="connsiteX9" fmla="*/ 4581165 w 4693698"/>
              <a:gd name="connsiteY9" fmla="*/ 296862 h 6858000"/>
              <a:gd name="connsiteX10" fmla="*/ 4601320 w 4693698"/>
              <a:gd name="connsiteY10" fmla="*/ 334962 h 6858000"/>
              <a:gd name="connsiteX11" fmla="*/ 4619796 w 4693698"/>
              <a:gd name="connsiteY11" fmla="*/ 369887 h 6858000"/>
              <a:gd name="connsiteX12" fmla="*/ 4638271 w 4693698"/>
              <a:gd name="connsiteY12" fmla="*/ 409575 h 6858000"/>
              <a:gd name="connsiteX13" fmla="*/ 4655067 w 4693698"/>
              <a:gd name="connsiteY13" fmla="*/ 450850 h 6858000"/>
              <a:gd name="connsiteX14" fmla="*/ 4670184 w 4693698"/>
              <a:gd name="connsiteY14" fmla="*/ 496887 h 6858000"/>
              <a:gd name="connsiteX15" fmla="*/ 4681941 w 4693698"/>
              <a:gd name="connsiteY15" fmla="*/ 546100 h 6858000"/>
              <a:gd name="connsiteX16" fmla="*/ 4690339 w 4693698"/>
              <a:gd name="connsiteY16" fmla="*/ 606425 h 6858000"/>
              <a:gd name="connsiteX17" fmla="*/ 4693698 w 4693698"/>
              <a:gd name="connsiteY17" fmla="*/ 673100 h 6858000"/>
              <a:gd name="connsiteX18" fmla="*/ 4690339 w 4693698"/>
              <a:gd name="connsiteY18" fmla="*/ 744537 h 6858000"/>
              <a:gd name="connsiteX19" fmla="*/ 4681941 w 4693698"/>
              <a:gd name="connsiteY19" fmla="*/ 801687 h 6858000"/>
              <a:gd name="connsiteX20" fmla="*/ 4670184 w 4693698"/>
              <a:gd name="connsiteY20" fmla="*/ 854075 h 6858000"/>
              <a:gd name="connsiteX21" fmla="*/ 4655067 w 4693698"/>
              <a:gd name="connsiteY21" fmla="*/ 901700 h 6858000"/>
              <a:gd name="connsiteX22" fmla="*/ 4638271 w 4693698"/>
              <a:gd name="connsiteY22" fmla="*/ 942975 h 6858000"/>
              <a:gd name="connsiteX23" fmla="*/ 4618116 w 4693698"/>
              <a:gd name="connsiteY23" fmla="*/ 981075 h 6858000"/>
              <a:gd name="connsiteX24" fmla="*/ 4597961 w 4693698"/>
              <a:gd name="connsiteY24" fmla="*/ 1017587 h 6858000"/>
              <a:gd name="connsiteX25" fmla="*/ 4577806 w 4693698"/>
              <a:gd name="connsiteY25" fmla="*/ 1055687 h 6858000"/>
              <a:gd name="connsiteX26" fmla="*/ 4559330 w 4693698"/>
              <a:gd name="connsiteY26" fmla="*/ 1095375 h 6858000"/>
              <a:gd name="connsiteX27" fmla="*/ 4540854 w 4693698"/>
              <a:gd name="connsiteY27" fmla="*/ 1136650 h 6858000"/>
              <a:gd name="connsiteX28" fmla="*/ 4525739 w 4693698"/>
              <a:gd name="connsiteY28" fmla="*/ 1182687 h 6858000"/>
              <a:gd name="connsiteX29" fmla="*/ 4515661 w 4693698"/>
              <a:gd name="connsiteY29" fmla="*/ 1235075 h 6858000"/>
              <a:gd name="connsiteX30" fmla="*/ 4505583 w 4693698"/>
              <a:gd name="connsiteY30" fmla="*/ 1295400 h 6858000"/>
              <a:gd name="connsiteX31" fmla="*/ 4503903 w 4693698"/>
              <a:gd name="connsiteY31" fmla="*/ 1363662 h 6858000"/>
              <a:gd name="connsiteX32" fmla="*/ 4505583 w 4693698"/>
              <a:gd name="connsiteY32" fmla="*/ 1431925 h 6858000"/>
              <a:gd name="connsiteX33" fmla="*/ 4515661 w 4693698"/>
              <a:gd name="connsiteY33" fmla="*/ 1492250 h 6858000"/>
              <a:gd name="connsiteX34" fmla="*/ 4525739 w 4693698"/>
              <a:gd name="connsiteY34" fmla="*/ 1544637 h 6858000"/>
              <a:gd name="connsiteX35" fmla="*/ 4540854 w 4693698"/>
              <a:gd name="connsiteY35" fmla="*/ 1589087 h 6858000"/>
              <a:gd name="connsiteX36" fmla="*/ 4559330 w 4693698"/>
              <a:gd name="connsiteY36" fmla="*/ 1631950 h 6858000"/>
              <a:gd name="connsiteX37" fmla="*/ 4577806 w 4693698"/>
              <a:gd name="connsiteY37" fmla="*/ 1671637 h 6858000"/>
              <a:gd name="connsiteX38" fmla="*/ 4597961 w 4693698"/>
              <a:gd name="connsiteY38" fmla="*/ 1708150 h 6858000"/>
              <a:gd name="connsiteX39" fmla="*/ 4618116 w 4693698"/>
              <a:gd name="connsiteY39" fmla="*/ 1743075 h 6858000"/>
              <a:gd name="connsiteX40" fmla="*/ 4638271 w 4693698"/>
              <a:gd name="connsiteY40" fmla="*/ 1782762 h 6858000"/>
              <a:gd name="connsiteX41" fmla="*/ 4655067 w 4693698"/>
              <a:gd name="connsiteY41" fmla="*/ 1824037 h 6858000"/>
              <a:gd name="connsiteX42" fmla="*/ 4670184 w 4693698"/>
              <a:gd name="connsiteY42" fmla="*/ 1870075 h 6858000"/>
              <a:gd name="connsiteX43" fmla="*/ 4681941 w 4693698"/>
              <a:gd name="connsiteY43" fmla="*/ 1922462 h 6858000"/>
              <a:gd name="connsiteX44" fmla="*/ 4690339 w 4693698"/>
              <a:gd name="connsiteY44" fmla="*/ 1982787 h 6858000"/>
              <a:gd name="connsiteX45" fmla="*/ 4693698 w 4693698"/>
              <a:gd name="connsiteY45" fmla="*/ 2051050 h 6858000"/>
              <a:gd name="connsiteX46" fmla="*/ 4690339 w 4693698"/>
              <a:gd name="connsiteY46" fmla="*/ 2119312 h 6858000"/>
              <a:gd name="connsiteX47" fmla="*/ 4681941 w 4693698"/>
              <a:gd name="connsiteY47" fmla="*/ 2179637 h 6858000"/>
              <a:gd name="connsiteX48" fmla="*/ 4670184 w 4693698"/>
              <a:gd name="connsiteY48" fmla="*/ 2232025 h 6858000"/>
              <a:gd name="connsiteX49" fmla="*/ 4655067 w 4693698"/>
              <a:gd name="connsiteY49" fmla="*/ 2278062 h 6858000"/>
              <a:gd name="connsiteX50" fmla="*/ 4638271 w 4693698"/>
              <a:gd name="connsiteY50" fmla="*/ 2319337 h 6858000"/>
              <a:gd name="connsiteX51" fmla="*/ 4618116 w 4693698"/>
              <a:gd name="connsiteY51" fmla="*/ 2359025 h 6858000"/>
              <a:gd name="connsiteX52" fmla="*/ 4597961 w 4693698"/>
              <a:gd name="connsiteY52" fmla="*/ 2395537 h 6858000"/>
              <a:gd name="connsiteX53" fmla="*/ 4577806 w 4693698"/>
              <a:gd name="connsiteY53" fmla="*/ 2433637 h 6858000"/>
              <a:gd name="connsiteX54" fmla="*/ 4559330 w 4693698"/>
              <a:gd name="connsiteY54" fmla="*/ 2471737 h 6858000"/>
              <a:gd name="connsiteX55" fmla="*/ 4540854 w 4693698"/>
              <a:gd name="connsiteY55" fmla="*/ 2513012 h 6858000"/>
              <a:gd name="connsiteX56" fmla="*/ 4525739 w 4693698"/>
              <a:gd name="connsiteY56" fmla="*/ 2560637 h 6858000"/>
              <a:gd name="connsiteX57" fmla="*/ 4515661 w 4693698"/>
              <a:gd name="connsiteY57" fmla="*/ 2613025 h 6858000"/>
              <a:gd name="connsiteX58" fmla="*/ 4505583 w 4693698"/>
              <a:gd name="connsiteY58" fmla="*/ 2671762 h 6858000"/>
              <a:gd name="connsiteX59" fmla="*/ 4503903 w 4693698"/>
              <a:gd name="connsiteY59" fmla="*/ 2741612 h 6858000"/>
              <a:gd name="connsiteX60" fmla="*/ 4505583 w 4693698"/>
              <a:gd name="connsiteY60" fmla="*/ 2809875 h 6858000"/>
              <a:gd name="connsiteX61" fmla="*/ 4515661 w 4693698"/>
              <a:gd name="connsiteY61" fmla="*/ 2868612 h 6858000"/>
              <a:gd name="connsiteX62" fmla="*/ 4525739 w 4693698"/>
              <a:gd name="connsiteY62" fmla="*/ 2922587 h 6858000"/>
              <a:gd name="connsiteX63" fmla="*/ 4540854 w 4693698"/>
              <a:gd name="connsiteY63" fmla="*/ 2967037 h 6858000"/>
              <a:gd name="connsiteX64" fmla="*/ 4559330 w 4693698"/>
              <a:gd name="connsiteY64" fmla="*/ 3009900 h 6858000"/>
              <a:gd name="connsiteX65" fmla="*/ 4577806 w 4693698"/>
              <a:gd name="connsiteY65" fmla="*/ 3046412 h 6858000"/>
              <a:gd name="connsiteX66" fmla="*/ 4597961 w 4693698"/>
              <a:gd name="connsiteY66" fmla="*/ 3084512 h 6858000"/>
              <a:gd name="connsiteX67" fmla="*/ 4618116 w 4693698"/>
              <a:gd name="connsiteY67" fmla="*/ 3121025 h 6858000"/>
              <a:gd name="connsiteX68" fmla="*/ 4638271 w 4693698"/>
              <a:gd name="connsiteY68" fmla="*/ 3160712 h 6858000"/>
              <a:gd name="connsiteX69" fmla="*/ 4655067 w 4693698"/>
              <a:gd name="connsiteY69" fmla="*/ 3201987 h 6858000"/>
              <a:gd name="connsiteX70" fmla="*/ 4670184 w 4693698"/>
              <a:gd name="connsiteY70" fmla="*/ 3248025 h 6858000"/>
              <a:gd name="connsiteX71" fmla="*/ 4681941 w 4693698"/>
              <a:gd name="connsiteY71" fmla="*/ 3300412 h 6858000"/>
              <a:gd name="connsiteX72" fmla="*/ 4690339 w 4693698"/>
              <a:gd name="connsiteY72" fmla="*/ 3360737 h 6858000"/>
              <a:gd name="connsiteX73" fmla="*/ 4693698 w 4693698"/>
              <a:gd name="connsiteY73" fmla="*/ 3427412 h 6858000"/>
              <a:gd name="connsiteX74" fmla="*/ 4690339 w 4693698"/>
              <a:gd name="connsiteY74" fmla="*/ 3497262 h 6858000"/>
              <a:gd name="connsiteX75" fmla="*/ 4681941 w 4693698"/>
              <a:gd name="connsiteY75" fmla="*/ 3557587 h 6858000"/>
              <a:gd name="connsiteX76" fmla="*/ 4670184 w 4693698"/>
              <a:gd name="connsiteY76" fmla="*/ 3609975 h 6858000"/>
              <a:gd name="connsiteX77" fmla="*/ 4655067 w 4693698"/>
              <a:gd name="connsiteY77" fmla="*/ 3656012 h 6858000"/>
              <a:gd name="connsiteX78" fmla="*/ 4638271 w 4693698"/>
              <a:gd name="connsiteY78" fmla="*/ 3697287 h 6858000"/>
              <a:gd name="connsiteX79" fmla="*/ 4618116 w 4693698"/>
              <a:gd name="connsiteY79" fmla="*/ 3736975 h 6858000"/>
              <a:gd name="connsiteX80" fmla="*/ 4577806 w 4693698"/>
              <a:gd name="connsiteY80" fmla="*/ 3811587 h 6858000"/>
              <a:gd name="connsiteX81" fmla="*/ 4559330 w 4693698"/>
              <a:gd name="connsiteY81" fmla="*/ 3848100 h 6858000"/>
              <a:gd name="connsiteX82" fmla="*/ 4540854 w 4693698"/>
              <a:gd name="connsiteY82" fmla="*/ 3890962 h 6858000"/>
              <a:gd name="connsiteX83" fmla="*/ 4525739 w 4693698"/>
              <a:gd name="connsiteY83" fmla="*/ 3935412 h 6858000"/>
              <a:gd name="connsiteX84" fmla="*/ 4515661 w 4693698"/>
              <a:gd name="connsiteY84" fmla="*/ 3987800 h 6858000"/>
              <a:gd name="connsiteX85" fmla="*/ 4505583 w 4693698"/>
              <a:gd name="connsiteY85" fmla="*/ 4048125 h 6858000"/>
              <a:gd name="connsiteX86" fmla="*/ 4503903 w 4693698"/>
              <a:gd name="connsiteY86" fmla="*/ 4116387 h 6858000"/>
              <a:gd name="connsiteX87" fmla="*/ 4505583 w 4693698"/>
              <a:gd name="connsiteY87" fmla="*/ 4186237 h 6858000"/>
              <a:gd name="connsiteX88" fmla="*/ 4515661 w 4693698"/>
              <a:gd name="connsiteY88" fmla="*/ 4244975 h 6858000"/>
              <a:gd name="connsiteX89" fmla="*/ 4525739 w 4693698"/>
              <a:gd name="connsiteY89" fmla="*/ 4297362 h 6858000"/>
              <a:gd name="connsiteX90" fmla="*/ 4540854 w 4693698"/>
              <a:gd name="connsiteY90" fmla="*/ 4343400 h 6858000"/>
              <a:gd name="connsiteX91" fmla="*/ 4559330 w 4693698"/>
              <a:gd name="connsiteY91" fmla="*/ 4386262 h 6858000"/>
              <a:gd name="connsiteX92" fmla="*/ 4577806 w 4693698"/>
              <a:gd name="connsiteY92" fmla="*/ 4424362 h 6858000"/>
              <a:gd name="connsiteX93" fmla="*/ 4618116 w 4693698"/>
              <a:gd name="connsiteY93" fmla="*/ 4498975 h 6858000"/>
              <a:gd name="connsiteX94" fmla="*/ 4638271 w 4693698"/>
              <a:gd name="connsiteY94" fmla="*/ 4537075 h 6858000"/>
              <a:gd name="connsiteX95" fmla="*/ 4655067 w 4693698"/>
              <a:gd name="connsiteY95" fmla="*/ 4579937 h 6858000"/>
              <a:gd name="connsiteX96" fmla="*/ 4670184 w 4693698"/>
              <a:gd name="connsiteY96" fmla="*/ 4625975 h 6858000"/>
              <a:gd name="connsiteX97" fmla="*/ 4681941 w 4693698"/>
              <a:gd name="connsiteY97" fmla="*/ 4678362 h 6858000"/>
              <a:gd name="connsiteX98" fmla="*/ 4690339 w 4693698"/>
              <a:gd name="connsiteY98" fmla="*/ 4738687 h 6858000"/>
              <a:gd name="connsiteX99" fmla="*/ 4693698 w 4693698"/>
              <a:gd name="connsiteY99" fmla="*/ 4806950 h 6858000"/>
              <a:gd name="connsiteX100" fmla="*/ 4690339 w 4693698"/>
              <a:gd name="connsiteY100" fmla="*/ 4875212 h 6858000"/>
              <a:gd name="connsiteX101" fmla="*/ 4681941 w 4693698"/>
              <a:gd name="connsiteY101" fmla="*/ 4935537 h 6858000"/>
              <a:gd name="connsiteX102" fmla="*/ 4670184 w 4693698"/>
              <a:gd name="connsiteY102" fmla="*/ 4987925 h 6858000"/>
              <a:gd name="connsiteX103" fmla="*/ 4655067 w 4693698"/>
              <a:gd name="connsiteY103" fmla="*/ 5033962 h 6858000"/>
              <a:gd name="connsiteX104" fmla="*/ 4638271 w 4693698"/>
              <a:gd name="connsiteY104" fmla="*/ 5075237 h 6858000"/>
              <a:gd name="connsiteX105" fmla="*/ 4618116 w 4693698"/>
              <a:gd name="connsiteY105" fmla="*/ 5114925 h 6858000"/>
              <a:gd name="connsiteX106" fmla="*/ 4597961 w 4693698"/>
              <a:gd name="connsiteY106" fmla="*/ 5149850 h 6858000"/>
              <a:gd name="connsiteX107" fmla="*/ 4577806 w 4693698"/>
              <a:gd name="connsiteY107" fmla="*/ 5186362 h 6858000"/>
              <a:gd name="connsiteX108" fmla="*/ 4559330 w 4693698"/>
              <a:gd name="connsiteY108" fmla="*/ 5226050 h 6858000"/>
              <a:gd name="connsiteX109" fmla="*/ 4540854 w 4693698"/>
              <a:gd name="connsiteY109" fmla="*/ 5268912 h 6858000"/>
              <a:gd name="connsiteX110" fmla="*/ 4525739 w 4693698"/>
              <a:gd name="connsiteY110" fmla="*/ 5313362 h 6858000"/>
              <a:gd name="connsiteX111" fmla="*/ 4515661 w 4693698"/>
              <a:gd name="connsiteY111" fmla="*/ 5365750 h 6858000"/>
              <a:gd name="connsiteX112" fmla="*/ 4505583 w 4693698"/>
              <a:gd name="connsiteY112" fmla="*/ 5426075 h 6858000"/>
              <a:gd name="connsiteX113" fmla="*/ 4503903 w 4693698"/>
              <a:gd name="connsiteY113" fmla="*/ 5494337 h 6858000"/>
              <a:gd name="connsiteX114" fmla="*/ 4505583 w 4693698"/>
              <a:gd name="connsiteY114" fmla="*/ 5562600 h 6858000"/>
              <a:gd name="connsiteX115" fmla="*/ 4515661 w 4693698"/>
              <a:gd name="connsiteY115" fmla="*/ 5622925 h 6858000"/>
              <a:gd name="connsiteX116" fmla="*/ 4525739 w 4693698"/>
              <a:gd name="connsiteY116" fmla="*/ 5675312 h 6858000"/>
              <a:gd name="connsiteX117" fmla="*/ 4540854 w 4693698"/>
              <a:gd name="connsiteY117" fmla="*/ 5721350 h 6858000"/>
              <a:gd name="connsiteX118" fmla="*/ 4559330 w 4693698"/>
              <a:gd name="connsiteY118" fmla="*/ 5762625 h 6858000"/>
              <a:gd name="connsiteX119" fmla="*/ 4577806 w 4693698"/>
              <a:gd name="connsiteY119" fmla="*/ 5802312 h 6858000"/>
              <a:gd name="connsiteX120" fmla="*/ 4597961 w 4693698"/>
              <a:gd name="connsiteY120" fmla="*/ 5840412 h 6858000"/>
              <a:gd name="connsiteX121" fmla="*/ 4618116 w 4693698"/>
              <a:gd name="connsiteY121" fmla="*/ 5876925 h 6858000"/>
              <a:gd name="connsiteX122" fmla="*/ 4638271 w 4693698"/>
              <a:gd name="connsiteY122" fmla="*/ 5915025 h 6858000"/>
              <a:gd name="connsiteX123" fmla="*/ 4655067 w 4693698"/>
              <a:gd name="connsiteY123" fmla="*/ 5956300 h 6858000"/>
              <a:gd name="connsiteX124" fmla="*/ 4670184 w 4693698"/>
              <a:gd name="connsiteY124" fmla="*/ 6003925 h 6858000"/>
              <a:gd name="connsiteX125" fmla="*/ 4681941 w 4693698"/>
              <a:gd name="connsiteY125" fmla="*/ 6056312 h 6858000"/>
              <a:gd name="connsiteX126" fmla="*/ 4690339 w 4693698"/>
              <a:gd name="connsiteY126" fmla="*/ 6113462 h 6858000"/>
              <a:gd name="connsiteX127" fmla="*/ 4693698 w 4693698"/>
              <a:gd name="connsiteY127" fmla="*/ 6183312 h 6858000"/>
              <a:gd name="connsiteX128" fmla="*/ 4690339 w 4693698"/>
              <a:gd name="connsiteY128" fmla="*/ 6251575 h 6858000"/>
              <a:gd name="connsiteX129" fmla="*/ 4681941 w 4693698"/>
              <a:gd name="connsiteY129" fmla="*/ 6311900 h 6858000"/>
              <a:gd name="connsiteX130" fmla="*/ 4670184 w 4693698"/>
              <a:gd name="connsiteY130" fmla="*/ 6361112 h 6858000"/>
              <a:gd name="connsiteX131" fmla="*/ 4655067 w 4693698"/>
              <a:gd name="connsiteY131" fmla="*/ 6407150 h 6858000"/>
              <a:gd name="connsiteX132" fmla="*/ 4638271 w 4693698"/>
              <a:gd name="connsiteY132" fmla="*/ 6448425 h 6858000"/>
              <a:gd name="connsiteX133" fmla="*/ 4619796 w 4693698"/>
              <a:gd name="connsiteY133" fmla="*/ 6488112 h 6858000"/>
              <a:gd name="connsiteX134" fmla="*/ 4601320 w 4693698"/>
              <a:gd name="connsiteY134" fmla="*/ 6523037 h 6858000"/>
              <a:gd name="connsiteX135" fmla="*/ 4581165 w 4693698"/>
              <a:gd name="connsiteY135" fmla="*/ 6561137 h 6858000"/>
              <a:gd name="connsiteX136" fmla="*/ 4561010 w 4693698"/>
              <a:gd name="connsiteY136" fmla="*/ 6597650 h 6858000"/>
              <a:gd name="connsiteX137" fmla="*/ 4544214 w 4693698"/>
              <a:gd name="connsiteY137" fmla="*/ 6640512 h 6858000"/>
              <a:gd name="connsiteX138" fmla="*/ 4527418 w 4693698"/>
              <a:gd name="connsiteY138" fmla="*/ 6683375 h 6858000"/>
              <a:gd name="connsiteX139" fmla="*/ 4517340 w 4693698"/>
              <a:gd name="connsiteY139" fmla="*/ 6735762 h 6858000"/>
              <a:gd name="connsiteX140" fmla="*/ 4508943 w 4693698"/>
              <a:gd name="connsiteY140" fmla="*/ 6791325 h 6858000"/>
              <a:gd name="connsiteX141" fmla="*/ 4503903 w 4693698"/>
              <a:gd name="connsiteY141" fmla="*/ 6858000 h 6858000"/>
              <a:gd name="connsiteX142" fmla="*/ 1582057 w 4693698"/>
              <a:gd name="connsiteY142" fmla="*/ 6858000 h 6858000"/>
              <a:gd name="connsiteX143" fmla="*/ 420914 w 4693698"/>
              <a:gd name="connsiteY143" fmla="*/ 6858000 h 6858000"/>
              <a:gd name="connsiteX144" fmla="*/ 0 w 4693698"/>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693698" h="6858000">
                <a:moveTo>
                  <a:pt x="0" y="0"/>
                </a:moveTo>
                <a:lnTo>
                  <a:pt x="420914" y="0"/>
                </a:lnTo>
                <a:lnTo>
                  <a:pt x="1582057" y="0"/>
                </a:lnTo>
                <a:lnTo>
                  <a:pt x="4503903" y="0"/>
                </a:lnTo>
                <a:lnTo>
                  <a:pt x="4508943" y="66675"/>
                </a:lnTo>
                <a:lnTo>
                  <a:pt x="4517340" y="122237"/>
                </a:lnTo>
                <a:lnTo>
                  <a:pt x="4527418" y="174625"/>
                </a:lnTo>
                <a:lnTo>
                  <a:pt x="4544214" y="217487"/>
                </a:lnTo>
                <a:lnTo>
                  <a:pt x="4561010" y="260350"/>
                </a:lnTo>
                <a:lnTo>
                  <a:pt x="4581165" y="296862"/>
                </a:lnTo>
                <a:lnTo>
                  <a:pt x="4601320" y="334962"/>
                </a:lnTo>
                <a:lnTo>
                  <a:pt x="4619796" y="369887"/>
                </a:lnTo>
                <a:lnTo>
                  <a:pt x="4638271" y="409575"/>
                </a:lnTo>
                <a:lnTo>
                  <a:pt x="4655067" y="450850"/>
                </a:lnTo>
                <a:lnTo>
                  <a:pt x="4670184" y="496887"/>
                </a:lnTo>
                <a:lnTo>
                  <a:pt x="4681941" y="546100"/>
                </a:lnTo>
                <a:lnTo>
                  <a:pt x="4690339" y="606425"/>
                </a:lnTo>
                <a:lnTo>
                  <a:pt x="4693698" y="673100"/>
                </a:lnTo>
                <a:lnTo>
                  <a:pt x="4690339" y="744537"/>
                </a:lnTo>
                <a:lnTo>
                  <a:pt x="4681941" y="801687"/>
                </a:lnTo>
                <a:lnTo>
                  <a:pt x="4670184" y="854075"/>
                </a:lnTo>
                <a:lnTo>
                  <a:pt x="4655067" y="901700"/>
                </a:lnTo>
                <a:lnTo>
                  <a:pt x="4638271" y="942975"/>
                </a:lnTo>
                <a:lnTo>
                  <a:pt x="4618116" y="981075"/>
                </a:lnTo>
                <a:lnTo>
                  <a:pt x="4597961" y="1017587"/>
                </a:lnTo>
                <a:lnTo>
                  <a:pt x="4577806" y="1055687"/>
                </a:lnTo>
                <a:lnTo>
                  <a:pt x="4559330" y="1095375"/>
                </a:lnTo>
                <a:lnTo>
                  <a:pt x="4540854" y="1136650"/>
                </a:lnTo>
                <a:lnTo>
                  <a:pt x="4525739" y="1182687"/>
                </a:lnTo>
                <a:lnTo>
                  <a:pt x="4515661" y="1235075"/>
                </a:lnTo>
                <a:lnTo>
                  <a:pt x="4505583" y="1295400"/>
                </a:lnTo>
                <a:lnTo>
                  <a:pt x="4503903" y="1363662"/>
                </a:lnTo>
                <a:lnTo>
                  <a:pt x="4505583" y="1431925"/>
                </a:lnTo>
                <a:lnTo>
                  <a:pt x="4515661" y="1492250"/>
                </a:lnTo>
                <a:lnTo>
                  <a:pt x="4525739" y="1544637"/>
                </a:lnTo>
                <a:lnTo>
                  <a:pt x="4540854" y="1589087"/>
                </a:lnTo>
                <a:lnTo>
                  <a:pt x="4559330" y="1631950"/>
                </a:lnTo>
                <a:lnTo>
                  <a:pt x="4577806" y="1671637"/>
                </a:lnTo>
                <a:lnTo>
                  <a:pt x="4597961" y="1708150"/>
                </a:lnTo>
                <a:lnTo>
                  <a:pt x="4618116" y="1743075"/>
                </a:lnTo>
                <a:lnTo>
                  <a:pt x="4638271" y="1782762"/>
                </a:lnTo>
                <a:lnTo>
                  <a:pt x="4655067" y="1824037"/>
                </a:lnTo>
                <a:lnTo>
                  <a:pt x="4670184" y="1870075"/>
                </a:lnTo>
                <a:lnTo>
                  <a:pt x="4681941" y="1922462"/>
                </a:lnTo>
                <a:lnTo>
                  <a:pt x="4690339" y="1982787"/>
                </a:lnTo>
                <a:lnTo>
                  <a:pt x="4693698" y="2051050"/>
                </a:lnTo>
                <a:lnTo>
                  <a:pt x="4690339" y="2119312"/>
                </a:lnTo>
                <a:lnTo>
                  <a:pt x="4681941" y="2179637"/>
                </a:lnTo>
                <a:lnTo>
                  <a:pt x="4670184" y="2232025"/>
                </a:lnTo>
                <a:lnTo>
                  <a:pt x="4655067" y="2278062"/>
                </a:lnTo>
                <a:lnTo>
                  <a:pt x="4638271" y="2319337"/>
                </a:lnTo>
                <a:lnTo>
                  <a:pt x="4618116" y="2359025"/>
                </a:lnTo>
                <a:lnTo>
                  <a:pt x="4597961" y="2395537"/>
                </a:lnTo>
                <a:lnTo>
                  <a:pt x="4577806" y="2433637"/>
                </a:lnTo>
                <a:lnTo>
                  <a:pt x="4559330" y="2471737"/>
                </a:lnTo>
                <a:lnTo>
                  <a:pt x="4540854" y="2513012"/>
                </a:lnTo>
                <a:lnTo>
                  <a:pt x="4525739" y="2560637"/>
                </a:lnTo>
                <a:lnTo>
                  <a:pt x="4515661" y="2613025"/>
                </a:lnTo>
                <a:lnTo>
                  <a:pt x="4505583" y="2671762"/>
                </a:lnTo>
                <a:lnTo>
                  <a:pt x="4503903" y="2741612"/>
                </a:lnTo>
                <a:lnTo>
                  <a:pt x="4505583" y="2809875"/>
                </a:lnTo>
                <a:lnTo>
                  <a:pt x="4515661" y="2868612"/>
                </a:lnTo>
                <a:lnTo>
                  <a:pt x="4525739" y="2922587"/>
                </a:lnTo>
                <a:lnTo>
                  <a:pt x="4540854" y="2967037"/>
                </a:lnTo>
                <a:lnTo>
                  <a:pt x="4559330" y="3009900"/>
                </a:lnTo>
                <a:lnTo>
                  <a:pt x="4577806" y="3046412"/>
                </a:lnTo>
                <a:lnTo>
                  <a:pt x="4597961" y="3084512"/>
                </a:lnTo>
                <a:lnTo>
                  <a:pt x="4618116" y="3121025"/>
                </a:lnTo>
                <a:lnTo>
                  <a:pt x="4638271" y="3160712"/>
                </a:lnTo>
                <a:lnTo>
                  <a:pt x="4655067" y="3201987"/>
                </a:lnTo>
                <a:lnTo>
                  <a:pt x="4670184" y="3248025"/>
                </a:lnTo>
                <a:lnTo>
                  <a:pt x="4681941" y="3300412"/>
                </a:lnTo>
                <a:lnTo>
                  <a:pt x="4690339" y="3360737"/>
                </a:lnTo>
                <a:lnTo>
                  <a:pt x="4693698" y="3427412"/>
                </a:lnTo>
                <a:lnTo>
                  <a:pt x="4690339" y="3497262"/>
                </a:lnTo>
                <a:lnTo>
                  <a:pt x="4681941" y="3557587"/>
                </a:lnTo>
                <a:lnTo>
                  <a:pt x="4670184" y="3609975"/>
                </a:lnTo>
                <a:lnTo>
                  <a:pt x="4655067" y="3656012"/>
                </a:lnTo>
                <a:lnTo>
                  <a:pt x="4638271" y="3697287"/>
                </a:lnTo>
                <a:lnTo>
                  <a:pt x="4618116" y="3736975"/>
                </a:lnTo>
                <a:lnTo>
                  <a:pt x="4577806" y="3811587"/>
                </a:lnTo>
                <a:lnTo>
                  <a:pt x="4559330" y="3848100"/>
                </a:lnTo>
                <a:lnTo>
                  <a:pt x="4540854" y="3890962"/>
                </a:lnTo>
                <a:lnTo>
                  <a:pt x="4525739" y="3935412"/>
                </a:lnTo>
                <a:lnTo>
                  <a:pt x="4515661" y="3987800"/>
                </a:lnTo>
                <a:lnTo>
                  <a:pt x="4505583" y="4048125"/>
                </a:lnTo>
                <a:lnTo>
                  <a:pt x="4503903" y="4116387"/>
                </a:lnTo>
                <a:lnTo>
                  <a:pt x="4505583" y="4186237"/>
                </a:lnTo>
                <a:lnTo>
                  <a:pt x="4515661" y="4244975"/>
                </a:lnTo>
                <a:lnTo>
                  <a:pt x="4525739" y="4297362"/>
                </a:lnTo>
                <a:lnTo>
                  <a:pt x="4540854" y="4343400"/>
                </a:lnTo>
                <a:lnTo>
                  <a:pt x="4559330" y="4386262"/>
                </a:lnTo>
                <a:lnTo>
                  <a:pt x="4577806" y="4424362"/>
                </a:lnTo>
                <a:lnTo>
                  <a:pt x="4618116" y="4498975"/>
                </a:lnTo>
                <a:lnTo>
                  <a:pt x="4638271" y="4537075"/>
                </a:lnTo>
                <a:lnTo>
                  <a:pt x="4655067" y="4579937"/>
                </a:lnTo>
                <a:lnTo>
                  <a:pt x="4670184" y="4625975"/>
                </a:lnTo>
                <a:lnTo>
                  <a:pt x="4681941" y="4678362"/>
                </a:lnTo>
                <a:lnTo>
                  <a:pt x="4690339" y="4738687"/>
                </a:lnTo>
                <a:lnTo>
                  <a:pt x="4693698" y="4806950"/>
                </a:lnTo>
                <a:lnTo>
                  <a:pt x="4690339" y="4875212"/>
                </a:lnTo>
                <a:lnTo>
                  <a:pt x="4681941" y="4935537"/>
                </a:lnTo>
                <a:lnTo>
                  <a:pt x="4670184" y="4987925"/>
                </a:lnTo>
                <a:lnTo>
                  <a:pt x="4655067" y="5033962"/>
                </a:lnTo>
                <a:lnTo>
                  <a:pt x="4638271" y="5075237"/>
                </a:lnTo>
                <a:lnTo>
                  <a:pt x="4618116" y="5114925"/>
                </a:lnTo>
                <a:lnTo>
                  <a:pt x="4597961" y="5149850"/>
                </a:lnTo>
                <a:lnTo>
                  <a:pt x="4577806" y="5186362"/>
                </a:lnTo>
                <a:lnTo>
                  <a:pt x="4559330" y="5226050"/>
                </a:lnTo>
                <a:lnTo>
                  <a:pt x="4540854" y="5268912"/>
                </a:lnTo>
                <a:lnTo>
                  <a:pt x="4525739" y="5313362"/>
                </a:lnTo>
                <a:lnTo>
                  <a:pt x="4515661" y="5365750"/>
                </a:lnTo>
                <a:lnTo>
                  <a:pt x="4505583" y="5426075"/>
                </a:lnTo>
                <a:lnTo>
                  <a:pt x="4503903" y="5494337"/>
                </a:lnTo>
                <a:lnTo>
                  <a:pt x="4505583" y="5562600"/>
                </a:lnTo>
                <a:lnTo>
                  <a:pt x="4515661" y="5622925"/>
                </a:lnTo>
                <a:lnTo>
                  <a:pt x="4525739" y="5675312"/>
                </a:lnTo>
                <a:lnTo>
                  <a:pt x="4540854" y="5721350"/>
                </a:lnTo>
                <a:lnTo>
                  <a:pt x="4559330" y="5762625"/>
                </a:lnTo>
                <a:lnTo>
                  <a:pt x="4577806" y="5802312"/>
                </a:lnTo>
                <a:lnTo>
                  <a:pt x="4597961" y="5840412"/>
                </a:lnTo>
                <a:lnTo>
                  <a:pt x="4618116" y="5876925"/>
                </a:lnTo>
                <a:lnTo>
                  <a:pt x="4638271" y="5915025"/>
                </a:lnTo>
                <a:lnTo>
                  <a:pt x="4655067" y="5956300"/>
                </a:lnTo>
                <a:lnTo>
                  <a:pt x="4670184" y="6003925"/>
                </a:lnTo>
                <a:lnTo>
                  <a:pt x="4681941" y="6056312"/>
                </a:lnTo>
                <a:lnTo>
                  <a:pt x="4690339" y="6113462"/>
                </a:lnTo>
                <a:lnTo>
                  <a:pt x="4693698" y="6183312"/>
                </a:lnTo>
                <a:lnTo>
                  <a:pt x="4690339" y="6251575"/>
                </a:lnTo>
                <a:lnTo>
                  <a:pt x="4681941" y="6311900"/>
                </a:lnTo>
                <a:lnTo>
                  <a:pt x="4670184" y="6361112"/>
                </a:lnTo>
                <a:lnTo>
                  <a:pt x="4655067" y="6407150"/>
                </a:lnTo>
                <a:lnTo>
                  <a:pt x="4638271" y="6448425"/>
                </a:lnTo>
                <a:lnTo>
                  <a:pt x="4619796" y="6488112"/>
                </a:lnTo>
                <a:lnTo>
                  <a:pt x="4601320" y="6523037"/>
                </a:lnTo>
                <a:lnTo>
                  <a:pt x="4581165" y="6561137"/>
                </a:lnTo>
                <a:lnTo>
                  <a:pt x="4561010" y="6597650"/>
                </a:lnTo>
                <a:lnTo>
                  <a:pt x="4544214" y="6640512"/>
                </a:lnTo>
                <a:lnTo>
                  <a:pt x="4527418" y="6683375"/>
                </a:lnTo>
                <a:lnTo>
                  <a:pt x="4517340" y="6735762"/>
                </a:lnTo>
                <a:lnTo>
                  <a:pt x="4508943" y="6791325"/>
                </a:lnTo>
                <a:lnTo>
                  <a:pt x="4503903" y="6858000"/>
                </a:lnTo>
                <a:lnTo>
                  <a:pt x="1582057" y="6858000"/>
                </a:lnTo>
                <a:lnTo>
                  <a:pt x="420914" y="6858000"/>
                </a:lnTo>
                <a:lnTo>
                  <a:pt x="0" y="6858000"/>
                </a:lnTo>
                <a:close/>
              </a:path>
            </a:pathLst>
          </a:custGeom>
          <a:solidFill>
            <a:schemeClr val="tx1"/>
          </a:solidFill>
          <a:ln w="0">
            <a:noFill/>
            <a:prstDash val="solid"/>
            <a:round/>
            <a:headEnd/>
            <a:tailEnd/>
          </a:ln>
        </p:spPr>
        <p:txBody>
          <a:bodyPr wrap="square">
            <a:noAutofit/>
          </a:bodyPr>
          <a:lstStyle/>
          <a:p>
            <a:endParaRPr lang="en-US" dirty="0"/>
          </a:p>
        </p:txBody>
      </p:sp>
      <p:sp>
        <p:nvSpPr>
          <p:cNvPr id="75" name="Freeform: Shape 74">
            <a:extLst>
              <a:ext uri="{FF2B5EF4-FFF2-40B4-BE49-F238E27FC236}">
                <a16:creationId xmlns:a16="http://schemas.microsoft.com/office/drawing/2014/main" id="{4B9FAFB2-BEB5-4848-8018-BCAD99E2E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838076" cy="6858000"/>
          </a:xfrm>
          <a:custGeom>
            <a:avLst/>
            <a:gdLst>
              <a:gd name="connsiteX0" fmla="*/ 4838076 w 4838076"/>
              <a:gd name="connsiteY0" fmla="*/ 0 h 6858000"/>
              <a:gd name="connsiteX1" fmla="*/ 4417162 w 4838076"/>
              <a:gd name="connsiteY1" fmla="*/ 0 h 6858000"/>
              <a:gd name="connsiteX2" fmla="*/ 3459219 w 4838076"/>
              <a:gd name="connsiteY2" fmla="*/ 0 h 6858000"/>
              <a:gd name="connsiteX3" fmla="*/ 334174 w 4838076"/>
              <a:gd name="connsiteY3" fmla="*/ 0 h 6858000"/>
              <a:gd name="connsiteX4" fmla="*/ 334173 w 4838076"/>
              <a:gd name="connsiteY4" fmla="*/ 0 h 6858000"/>
              <a:gd name="connsiteX5" fmla="*/ 189795 w 4838076"/>
              <a:gd name="connsiteY5" fmla="*/ 0 h 6858000"/>
              <a:gd name="connsiteX6" fmla="*/ 184756 w 4838076"/>
              <a:gd name="connsiteY6" fmla="*/ 66675 h 6858000"/>
              <a:gd name="connsiteX7" fmla="*/ 176358 w 4838076"/>
              <a:gd name="connsiteY7" fmla="*/ 122237 h 6858000"/>
              <a:gd name="connsiteX8" fmla="*/ 166281 w 4838076"/>
              <a:gd name="connsiteY8" fmla="*/ 174625 h 6858000"/>
              <a:gd name="connsiteX9" fmla="*/ 149485 w 4838076"/>
              <a:gd name="connsiteY9" fmla="*/ 217487 h 6858000"/>
              <a:gd name="connsiteX10" fmla="*/ 132689 w 4838076"/>
              <a:gd name="connsiteY10" fmla="*/ 260350 h 6858000"/>
              <a:gd name="connsiteX11" fmla="*/ 112534 w 4838076"/>
              <a:gd name="connsiteY11" fmla="*/ 296862 h 6858000"/>
              <a:gd name="connsiteX12" fmla="*/ 92379 w 4838076"/>
              <a:gd name="connsiteY12" fmla="*/ 334962 h 6858000"/>
              <a:gd name="connsiteX13" fmla="*/ 73903 w 4838076"/>
              <a:gd name="connsiteY13" fmla="*/ 369887 h 6858000"/>
              <a:gd name="connsiteX14" fmla="*/ 55427 w 4838076"/>
              <a:gd name="connsiteY14" fmla="*/ 409575 h 6858000"/>
              <a:gd name="connsiteX15" fmla="*/ 38632 w 4838076"/>
              <a:gd name="connsiteY15" fmla="*/ 450850 h 6858000"/>
              <a:gd name="connsiteX16" fmla="*/ 23515 w 4838076"/>
              <a:gd name="connsiteY16" fmla="*/ 496887 h 6858000"/>
              <a:gd name="connsiteX17" fmla="*/ 11758 w 4838076"/>
              <a:gd name="connsiteY17" fmla="*/ 546100 h 6858000"/>
              <a:gd name="connsiteX18" fmla="*/ 3359 w 4838076"/>
              <a:gd name="connsiteY18" fmla="*/ 606425 h 6858000"/>
              <a:gd name="connsiteX19" fmla="*/ 0 w 4838076"/>
              <a:gd name="connsiteY19" fmla="*/ 673100 h 6858000"/>
              <a:gd name="connsiteX20" fmla="*/ 3359 w 4838076"/>
              <a:gd name="connsiteY20" fmla="*/ 744537 h 6858000"/>
              <a:gd name="connsiteX21" fmla="*/ 11758 w 4838076"/>
              <a:gd name="connsiteY21" fmla="*/ 801687 h 6858000"/>
              <a:gd name="connsiteX22" fmla="*/ 23515 w 4838076"/>
              <a:gd name="connsiteY22" fmla="*/ 854075 h 6858000"/>
              <a:gd name="connsiteX23" fmla="*/ 38632 w 4838076"/>
              <a:gd name="connsiteY23" fmla="*/ 901700 h 6858000"/>
              <a:gd name="connsiteX24" fmla="*/ 55427 w 4838076"/>
              <a:gd name="connsiteY24" fmla="*/ 942975 h 6858000"/>
              <a:gd name="connsiteX25" fmla="*/ 75583 w 4838076"/>
              <a:gd name="connsiteY25" fmla="*/ 981075 h 6858000"/>
              <a:gd name="connsiteX26" fmla="*/ 95738 w 4838076"/>
              <a:gd name="connsiteY26" fmla="*/ 1017587 h 6858000"/>
              <a:gd name="connsiteX27" fmla="*/ 115893 w 4838076"/>
              <a:gd name="connsiteY27" fmla="*/ 1055687 h 6858000"/>
              <a:gd name="connsiteX28" fmla="*/ 134368 w 4838076"/>
              <a:gd name="connsiteY28" fmla="*/ 1095375 h 6858000"/>
              <a:gd name="connsiteX29" fmla="*/ 152844 w 4838076"/>
              <a:gd name="connsiteY29" fmla="*/ 1136650 h 6858000"/>
              <a:gd name="connsiteX30" fmla="*/ 167960 w 4838076"/>
              <a:gd name="connsiteY30" fmla="*/ 1182687 h 6858000"/>
              <a:gd name="connsiteX31" fmla="*/ 178038 w 4838076"/>
              <a:gd name="connsiteY31" fmla="*/ 1235075 h 6858000"/>
              <a:gd name="connsiteX32" fmla="*/ 188115 w 4838076"/>
              <a:gd name="connsiteY32" fmla="*/ 1295400 h 6858000"/>
              <a:gd name="connsiteX33" fmla="*/ 189795 w 4838076"/>
              <a:gd name="connsiteY33" fmla="*/ 1363662 h 6858000"/>
              <a:gd name="connsiteX34" fmla="*/ 188115 w 4838076"/>
              <a:gd name="connsiteY34" fmla="*/ 1431925 h 6858000"/>
              <a:gd name="connsiteX35" fmla="*/ 178038 w 4838076"/>
              <a:gd name="connsiteY35" fmla="*/ 1492250 h 6858000"/>
              <a:gd name="connsiteX36" fmla="*/ 167960 w 4838076"/>
              <a:gd name="connsiteY36" fmla="*/ 1544637 h 6858000"/>
              <a:gd name="connsiteX37" fmla="*/ 152844 w 4838076"/>
              <a:gd name="connsiteY37" fmla="*/ 1589087 h 6858000"/>
              <a:gd name="connsiteX38" fmla="*/ 134368 w 4838076"/>
              <a:gd name="connsiteY38" fmla="*/ 1631950 h 6858000"/>
              <a:gd name="connsiteX39" fmla="*/ 115893 w 4838076"/>
              <a:gd name="connsiteY39" fmla="*/ 1671637 h 6858000"/>
              <a:gd name="connsiteX40" fmla="*/ 95738 w 4838076"/>
              <a:gd name="connsiteY40" fmla="*/ 1708150 h 6858000"/>
              <a:gd name="connsiteX41" fmla="*/ 75583 w 4838076"/>
              <a:gd name="connsiteY41" fmla="*/ 1743075 h 6858000"/>
              <a:gd name="connsiteX42" fmla="*/ 55427 w 4838076"/>
              <a:gd name="connsiteY42" fmla="*/ 1782762 h 6858000"/>
              <a:gd name="connsiteX43" fmla="*/ 38632 w 4838076"/>
              <a:gd name="connsiteY43" fmla="*/ 1824037 h 6858000"/>
              <a:gd name="connsiteX44" fmla="*/ 23515 w 4838076"/>
              <a:gd name="connsiteY44" fmla="*/ 1870075 h 6858000"/>
              <a:gd name="connsiteX45" fmla="*/ 11758 w 4838076"/>
              <a:gd name="connsiteY45" fmla="*/ 1922462 h 6858000"/>
              <a:gd name="connsiteX46" fmla="*/ 3359 w 4838076"/>
              <a:gd name="connsiteY46" fmla="*/ 1982787 h 6858000"/>
              <a:gd name="connsiteX47" fmla="*/ 0 w 4838076"/>
              <a:gd name="connsiteY47" fmla="*/ 2051050 h 6858000"/>
              <a:gd name="connsiteX48" fmla="*/ 3359 w 4838076"/>
              <a:gd name="connsiteY48" fmla="*/ 2119312 h 6858000"/>
              <a:gd name="connsiteX49" fmla="*/ 11758 w 4838076"/>
              <a:gd name="connsiteY49" fmla="*/ 2179637 h 6858000"/>
              <a:gd name="connsiteX50" fmla="*/ 23515 w 4838076"/>
              <a:gd name="connsiteY50" fmla="*/ 2232025 h 6858000"/>
              <a:gd name="connsiteX51" fmla="*/ 38632 w 4838076"/>
              <a:gd name="connsiteY51" fmla="*/ 2278062 h 6858000"/>
              <a:gd name="connsiteX52" fmla="*/ 55427 w 4838076"/>
              <a:gd name="connsiteY52" fmla="*/ 2319337 h 6858000"/>
              <a:gd name="connsiteX53" fmla="*/ 75583 w 4838076"/>
              <a:gd name="connsiteY53" fmla="*/ 2359025 h 6858000"/>
              <a:gd name="connsiteX54" fmla="*/ 95738 w 4838076"/>
              <a:gd name="connsiteY54" fmla="*/ 2395537 h 6858000"/>
              <a:gd name="connsiteX55" fmla="*/ 115893 w 4838076"/>
              <a:gd name="connsiteY55" fmla="*/ 2433637 h 6858000"/>
              <a:gd name="connsiteX56" fmla="*/ 134368 w 4838076"/>
              <a:gd name="connsiteY56" fmla="*/ 2471737 h 6858000"/>
              <a:gd name="connsiteX57" fmla="*/ 152844 w 4838076"/>
              <a:gd name="connsiteY57" fmla="*/ 2513012 h 6858000"/>
              <a:gd name="connsiteX58" fmla="*/ 167960 w 4838076"/>
              <a:gd name="connsiteY58" fmla="*/ 2560637 h 6858000"/>
              <a:gd name="connsiteX59" fmla="*/ 178038 w 4838076"/>
              <a:gd name="connsiteY59" fmla="*/ 2613025 h 6858000"/>
              <a:gd name="connsiteX60" fmla="*/ 188115 w 4838076"/>
              <a:gd name="connsiteY60" fmla="*/ 2671762 h 6858000"/>
              <a:gd name="connsiteX61" fmla="*/ 189795 w 4838076"/>
              <a:gd name="connsiteY61" fmla="*/ 2741612 h 6858000"/>
              <a:gd name="connsiteX62" fmla="*/ 188115 w 4838076"/>
              <a:gd name="connsiteY62" fmla="*/ 2809875 h 6858000"/>
              <a:gd name="connsiteX63" fmla="*/ 178038 w 4838076"/>
              <a:gd name="connsiteY63" fmla="*/ 2868612 h 6858000"/>
              <a:gd name="connsiteX64" fmla="*/ 167960 w 4838076"/>
              <a:gd name="connsiteY64" fmla="*/ 2922587 h 6858000"/>
              <a:gd name="connsiteX65" fmla="*/ 152844 w 4838076"/>
              <a:gd name="connsiteY65" fmla="*/ 2967037 h 6858000"/>
              <a:gd name="connsiteX66" fmla="*/ 134368 w 4838076"/>
              <a:gd name="connsiteY66" fmla="*/ 3009900 h 6858000"/>
              <a:gd name="connsiteX67" fmla="*/ 115893 w 4838076"/>
              <a:gd name="connsiteY67" fmla="*/ 3046412 h 6858000"/>
              <a:gd name="connsiteX68" fmla="*/ 95738 w 4838076"/>
              <a:gd name="connsiteY68" fmla="*/ 3084512 h 6858000"/>
              <a:gd name="connsiteX69" fmla="*/ 75583 w 4838076"/>
              <a:gd name="connsiteY69" fmla="*/ 3121025 h 6858000"/>
              <a:gd name="connsiteX70" fmla="*/ 55427 w 4838076"/>
              <a:gd name="connsiteY70" fmla="*/ 3160712 h 6858000"/>
              <a:gd name="connsiteX71" fmla="*/ 38632 w 4838076"/>
              <a:gd name="connsiteY71" fmla="*/ 3201987 h 6858000"/>
              <a:gd name="connsiteX72" fmla="*/ 23515 w 4838076"/>
              <a:gd name="connsiteY72" fmla="*/ 3248025 h 6858000"/>
              <a:gd name="connsiteX73" fmla="*/ 11758 w 4838076"/>
              <a:gd name="connsiteY73" fmla="*/ 3300412 h 6858000"/>
              <a:gd name="connsiteX74" fmla="*/ 3359 w 4838076"/>
              <a:gd name="connsiteY74" fmla="*/ 3360737 h 6858000"/>
              <a:gd name="connsiteX75" fmla="*/ 0 w 4838076"/>
              <a:gd name="connsiteY75" fmla="*/ 3427412 h 6858000"/>
              <a:gd name="connsiteX76" fmla="*/ 3359 w 4838076"/>
              <a:gd name="connsiteY76" fmla="*/ 3497262 h 6858000"/>
              <a:gd name="connsiteX77" fmla="*/ 11758 w 4838076"/>
              <a:gd name="connsiteY77" fmla="*/ 3557587 h 6858000"/>
              <a:gd name="connsiteX78" fmla="*/ 23515 w 4838076"/>
              <a:gd name="connsiteY78" fmla="*/ 3609975 h 6858000"/>
              <a:gd name="connsiteX79" fmla="*/ 38632 w 4838076"/>
              <a:gd name="connsiteY79" fmla="*/ 3656012 h 6858000"/>
              <a:gd name="connsiteX80" fmla="*/ 55427 w 4838076"/>
              <a:gd name="connsiteY80" fmla="*/ 3697287 h 6858000"/>
              <a:gd name="connsiteX81" fmla="*/ 75583 w 4838076"/>
              <a:gd name="connsiteY81" fmla="*/ 3736975 h 6858000"/>
              <a:gd name="connsiteX82" fmla="*/ 115893 w 4838076"/>
              <a:gd name="connsiteY82" fmla="*/ 3811587 h 6858000"/>
              <a:gd name="connsiteX83" fmla="*/ 134368 w 4838076"/>
              <a:gd name="connsiteY83" fmla="*/ 3848100 h 6858000"/>
              <a:gd name="connsiteX84" fmla="*/ 152844 w 4838076"/>
              <a:gd name="connsiteY84" fmla="*/ 3890962 h 6858000"/>
              <a:gd name="connsiteX85" fmla="*/ 167960 w 4838076"/>
              <a:gd name="connsiteY85" fmla="*/ 3935412 h 6858000"/>
              <a:gd name="connsiteX86" fmla="*/ 178038 w 4838076"/>
              <a:gd name="connsiteY86" fmla="*/ 3987800 h 6858000"/>
              <a:gd name="connsiteX87" fmla="*/ 188115 w 4838076"/>
              <a:gd name="connsiteY87" fmla="*/ 4048125 h 6858000"/>
              <a:gd name="connsiteX88" fmla="*/ 189795 w 4838076"/>
              <a:gd name="connsiteY88" fmla="*/ 4116387 h 6858000"/>
              <a:gd name="connsiteX89" fmla="*/ 188115 w 4838076"/>
              <a:gd name="connsiteY89" fmla="*/ 4186237 h 6858000"/>
              <a:gd name="connsiteX90" fmla="*/ 178038 w 4838076"/>
              <a:gd name="connsiteY90" fmla="*/ 4244975 h 6858000"/>
              <a:gd name="connsiteX91" fmla="*/ 167960 w 4838076"/>
              <a:gd name="connsiteY91" fmla="*/ 4297362 h 6858000"/>
              <a:gd name="connsiteX92" fmla="*/ 152844 w 4838076"/>
              <a:gd name="connsiteY92" fmla="*/ 4343400 h 6858000"/>
              <a:gd name="connsiteX93" fmla="*/ 134368 w 4838076"/>
              <a:gd name="connsiteY93" fmla="*/ 4386262 h 6858000"/>
              <a:gd name="connsiteX94" fmla="*/ 115893 w 4838076"/>
              <a:gd name="connsiteY94" fmla="*/ 4424362 h 6858000"/>
              <a:gd name="connsiteX95" fmla="*/ 75583 w 4838076"/>
              <a:gd name="connsiteY95" fmla="*/ 4498975 h 6858000"/>
              <a:gd name="connsiteX96" fmla="*/ 55427 w 4838076"/>
              <a:gd name="connsiteY96" fmla="*/ 4537075 h 6858000"/>
              <a:gd name="connsiteX97" fmla="*/ 38632 w 4838076"/>
              <a:gd name="connsiteY97" fmla="*/ 4579937 h 6858000"/>
              <a:gd name="connsiteX98" fmla="*/ 23515 w 4838076"/>
              <a:gd name="connsiteY98" fmla="*/ 4625975 h 6858000"/>
              <a:gd name="connsiteX99" fmla="*/ 11758 w 4838076"/>
              <a:gd name="connsiteY99" fmla="*/ 4678362 h 6858000"/>
              <a:gd name="connsiteX100" fmla="*/ 3359 w 4838076"/>
              <a:gd name="connsiteY100" fmla="*/ 4738687 h 6858000"/>
              <a:gd name="connsiteX101" fmla="*/ 0 w 4838076"/>
              <a:gd name="connsiteY101" fmla="*/ 4806950 h 6858000"/>
              <a:gd name="connsiteX102" fmla="*/ 3359 w 4838076"/>
              <a:gd name="connsiteY102" fmla="*/ 4875212 h 6858000"/>
              <a:gd name="connsiteX103" fmla="*/ 11758 w 4838076"/>
              <a:gd name="connsiteY103" fmla="*/ 4935537 h 6858000"/>
              <a:gd name="connsiteX104" fmla="*/ 23515 w 4838076"/>
              <a:gd name="connsiteY104" fmla="*/ 4987925 h 6858000"/>
              <a:gd name="connsiteX105" fmla="*/ 38632 w 4838076"/>
              <a:gd name="connsiteY105" fmla="*/ 5033962 h 6858000"/>
              <a:gd name="connsiteX106" fmla="*/ 55427 w 4838076"/>
              <a:gd name="connsiteY106" fmla="*/ 5075237 h 6858000"/>
              <a:gd name="connsiteX107" fmla="*/ 75583 w 4838076"/>
              <a:gd name="connsiteY107" fmla="*/ 5114925 h 6858000"/>
              <a:gd name="connsiteX108" fmla="*/ 95738 w 4838076"/>
              <a:gd name="connsiteY108" fmla="*/ 5149850 h 6858000"/>
              <a:gd name="connsiteX109" fmla="*/ 115893 w 4838076"/>
              <a:gd name="connsiteY109" fmla="*/ 5186362 h 6858000"/>
              <a:gd name="connsiteX110" fmla="*/ 134368 w 4838076"/>
              <a:gd name="connsiteY110" fmla="*/ 5226050 h 6858000"/>
              <a:gd name="connsiteX111" fmla="*/ 152844 w 4838076"/>
              <a:gd name="connsiteY111" fmla="*/ 5268912 h 6858000"/>
              <a:gd name="connsiteX112" fmla="*/ 167960 w 4838076"/>
              <a:gd name="connsiteY112" fmla="*/ 5313362 h 6858000"/>
              <a:gd name="connsiteX113" fmla="*/ 178038 w 4838076"/>
              <a:gd name="connsiteY113" fmla="*/ 5365750 h 6858000"/>
              <a:gd name="connsiteX114" fmla="*/ 188115 w 4838076"/>
              <a:gd name="connsiteY114" fmla="*/ 5426075 h 6858000"/>
              <a:gd name="connsiteX115" fmla="*/ 189795 w 4838076"/>
              <a:gd name="connsiteY115" fmla="*/ 5494337 h 6858000"/>
              <a:gd name="connsiteX116" fmla="*/ 188115 w 4838076"/>
              <a:gd name="connsiteY116" fmla="*/ 5562600 h 6858000"/>
              <a:gd name="connsiteX117" fmla="*/ 178038 w 4838076"/>
              <a:gd name="connsiteY117" fmla="*/ 5622925 h 6858000"/>
              <a:gd name="connsiteX118" fmla="*/ 167960 w 4838076"/>
              <a:gd name="connsiteY118" fmla="*/ 5675312 h 6858000"/>
              <a:gd name="connsiteX119" fmla="*/ 152844 w 4838076"/>
              <a:gd name="connsiteY119" fmla="*/ 5721350 h 6858000"/>
              <a:gd name="connsiteX120" fmla="*/ 134368 w 4838076"/>
              <a:gd name="connsiteY120" fmla="*/ 5762625 h 6858000"/>
              <a:gd name="connsiteX121" fmla="*/ 115893 w 4838076"/>
              <a:gd name="connsiteY121" fmla="*/ 5802312 h 6858000"/>
              <a:gd name="connsiteX122" fmla="*/ 95738 w 4838076"/>
              <a:gd name="connsiteY122" fmla="*/ 5840412 h 6858000"/>
              <a:gd name="connsiteX123" fmla="*/ 75583 w 4838076"/>
              <a:gd name="connsiteY123" fmla="*/ 5876925 h 6858000"/>
              <a:gd name="connsiteX124" fmla="*/ 55427 w 4838076"/>
              <a:gd name="connsiteY124" fmla="*/ 5915025 h 6858000"/>
              <a:gd name="connsiteX125" fmla="*/ 38632 w 4838076"/>
              <a:gd name="connsiteY125" fmla="*/ 5956300 h 6858000"/>
              <a:gd name="connsiteX126" fmla="*/ 23515 w 4838076"/>
              <a:gd name="connsiteY126" fmla="*/ 6003925 h 6858000"/>
              <a:gd name="connsiteX127" fmla="*/ 11758 w 4838076"/>
              <a:gd name="connsiteY127" fmla="*/ 6056312 h 6858000"/>
              <a:gd name="connsiteX128" fmla="*/ 3359 w 4838076"/>
              <a:gd name="connsiteY128" fmla="*/ 6113462 h 6858000"/>
              <a:gd name="connsiteX129" fmla="*/ 0 w 4838076"/>
              <a:gd name="connsiteY129" fmla="*/ 6183312 h 6858000"/>
              <a:gd name="connsiteX130" fmla="*/ 3359 w 4838076"/>
              <a:gd name="connsiteY130" fmla="*/ 6251575 h 6858000"/>
              <a:gd name="connsiteX131" fmla="*/ 11758 w 4838076"/>
              <a:gd name="connsiteY131" fmla="*/ 6311900 h 6858000"/>
              <a:gd name="connsiteX132" fmla="*/ 23515 w 4838076"/>
              <a:gd name="connsiteY132" fmla="*/ 6361112 h 6858000"/>
              <a:gd name="connsiteX133" fmla="*/ 38632 w 4838076"/>
              <a:gd name="connsiteY133" fmla="*/ 6407150 h 6858000"/>
              <a:gd name="connsiteX134" fmla="*/ 55427 w 4838076"/>
              <a:gd name="connsiteY134" fmla="*/ 6448425 h 6858000"/>
              <a:gd name="connsiteX135" fmla="*/ 73903 w 4838076"/>
              <a:gd name="connsiteY135" fmla="*/ 6488112 h 6858000"/>
              <a:gd name="connsiteX136" fmla="*/ 92379 w 4838076"/>
              <a:gd name="connsiteY136" fmla="*/ 6523037 h 6858000"/>
              <a:gd name="connsiteX137" fmla="*/ 112534 w 4838076"/>
              <a:gd name="connsiteY137" fmla="*/ 6561137 h 6858000"/>
              <a:gd name="connsiteX138" fmla="*/ 132689 w 4838076"/>
              <a:gd name="connsiteY138" fmla="*/ 6597650 h 6858000"/>
              <a:gd name="connsiteX139" fmla="*/ 149485 w 4838076"/>
              <a:gd name="connsiteY139" fmla="*/ 6640512 h 6858000"/>
              <a:gd name="connsiteX140" fmla="*/ 166281 w 4838076"/>
              <a:gd name="connsiteY140" fmla="*/ 6683375 h 6858000"/>
              <a:gd name="connsiteX141" fmla="*/ 176358 w 4838076"/>
              <a:gd name="connsiteY141" fmla="*/ 6735762 h 6858000"/>
              <a:gd name="connsiteX142" fmla="*/ 184756 w 4838076"/>
              <a:gd name="connsiteY142" fmla="*/ 6791325 h 6858000"/>
              <a:gd name="connsiteX143" fmla="*/ 189795 w 4838076"/>
              <a:gd name="connsiteY143" fmla="*/ 6858000 h 6858000"/>
              <a:gd name="connsiteX144" fmla="*/ 334173 w 4838076"/>
              <a:gd name="connsiteY144" fmla="*/ 6858000 h 6858000"/>
              <a:gd name="connsiteX145" fmla="*/ 334174 w 4838076"/>
              <a:gd name="connsiteY145" fmla="*/ 6858000 h 6858000"/>
              <a:gd name="connsiteX146" fmla="*/ 3459219 w 4838076"/>
              <a:gd name="connsiteY146" fmla="*/ 6858000 h 6858000"/>
              <a:gd name="connsiteX147" fmla="*/ 4417162 w 4838076"/>
              <a:gd name="connsiteY147" fmla="*/ 6858000 h 6858000"/>
              <a:gd name="connsiteX148" fmla="*/ 4838076 w 4838076"/>
              <a:gd name="connsiteY1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4838076" h="6858000">
                <a:moveTo>
                  <a:pt x="4838076" y="0"/>
                </a:moveTo>
                <a:lnTo>
                  <a:pt x="4417162" y="0"/>
                </a:lnTo>
                <a:lnTo>
                  <a:pt x="3459219" y="0"/>
                </a:ln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3459219" y="6858000"/>
                </a:lnTo>
                <a:lnTo>
                  <a:pt x="4417162" y="6858000"/>
                </a:lnTo>
                <a:lnTo>
                  <a:pt x="4838076"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252DFEF-5361-4CF6-BF28-C60C4F8E7059}"/>
              </a:ext>
            </a:extLst>
          </p:cNvPr>
          <p:cNvSpPr>
            <a:spLocks noGrp="1"/>
          </p:cNvSpPr>
          <p:nvPr>
            <p:ph type="title"/>
          </p:nvPr>
        </p:nvSpPr>
        <p:spPr>
          <a:xfrm>
            <a:off x="765051" y="662400"/>
            <a:ext cx="3384000" cy="2253078"/>
          </a:xfrm>
        </p:spPr>
        <p:txBody>
          <a:bodyPr anchor="t">
            <a:normAutofit fontScale="90000"/>
          </a:bodyPr>
          <a:lstStyle/>
          <a:p>
            <a:r>
              <a:rPr lang="en-US" dirty="0">
                <a:solidFill>
                  <a:schemeClr val="bg1"/>
                </a:solidFill>
              </a:rPr>
              <a:t>Use Metrics, and the right metrics, to keep track of and gauge the success of your Social Media Campaign…..</a:t>
            </a:r>
            <a:br>
              <a:rPr lang="en-US" dirty="0">
                <a:solidFill>
                  <a:schemeClr val="bg1"/>
                </a:solidFill>
              </a:rPr>
            </a:br>
            <a:br>
              <a:rPr lang="en-US" sz="2100" dirty="0">
                <a:solidFill>
                  <a:schemeClr val="bg1"/>
                </a:solidFill>
              </a:rPr>
            </a:br>
            <a:br>
              <a:rPr lang="en-US" sz="2100" dirty="0">
                <a:solidFill>
                  <a:schemeClr val="bg1"/>
                </a:solidFill>
              </a:rPr>
            </a:br>
            <a:r>
              <a:rPr lang="en-US" sz="2100" dirty="0">
                <a:solidFill>
                  <a:schemeClr val="bg1"/>
                </a:solidFill>
              </a:rPr>
              <a:t>1) Engagement</a:t>
            </a:r>
            <a:br>
              <a:rPr lang="en-US" sz="2100" dirty="0">
                <a:solidFill>
                  <a:schemeClr val="bg1"/>
                </a:solidFill>
              </a:rPr>
            </a:br>
            <a:r>
              <a:rPr lang="en-US" sz="2100" dirty="0">
                <a:solidFill>
                  <a:schemeClr val="bg1"/>
                </a:solidFill>
              </a:rPr>
              <a:t>2) Awareness</a:t>
            </a:r>
            <a:br>
              <a:rPr lang="en-US" sz="2100" dirty="0">
                <a:solidFill>
                  <a:schemeClr val="bg1"/>
                </a:solidFill>
              </a:rPr>
            </a:br>
            <a:r>
              <a:rPr lang="en-US" sz="2100" dirty="0">
                <a:solidFill>
                  <a:schemeClr val="bg1"/>
                </a:solidFill>
              </a:rPr>
              <a:t>3) Referral Traffic</a:t>
            </a:r>
          </a:p>
        </p:txBody>
      </p:sp>
      <p:sp>
        <p:nvSpPr>
          <p:cNvPr id="3" name="Content Placeholder 2">
            <a:extLst>
              <a:ext uri="{FF2B5EF4-FFF2-40B4-BE49-F238E27FC236}">
                <a16:creationId xmlns:a16="http://schemas.microsoft.com/office/drawing/2014/main" id="{7DD4FB0A-403A-4614-B0E1-B4556CD8EAA7}"/>
              </a:ext>
            </a:extLst>
          </p:cNvPr>
          <p:cNvSpPr>
            <a:spLocks noGrp="1"/>
          </p:cNvSpPr>
          <p:nvPr>
            <p:ph idx="1"/>
          </p:nvPr>
        </p:nvSpPr>
        <p:spPr>
          <a:xfrm>
            <a:off x="765051" y="2286000"/>
            <a:ext cx="3384000" cy="3844800"/>
          </a:xfrm>
        </p:spPr>
        <p:txBody>
          <a:bodyPr>
            <a:normAutofit/>
          </a:bodyPr>
          <a:lstStyle/>
          <a:p>
            <a:endParaRPr lang="en-US" sz="2000" dirty="0">
              <a:solidFill>
                <a:schemeClr val="bg1">
                  <a:alpha val="60000"/>
                </a:schemeClr>
              </a:solidFill>
            </a:endParaRPr>
          </a:p>
          <a:p>
            <a:endParaRPr lang="en-US" sz="2000" dirty="0">
              <a:solidFill>
                <a:schemeClr val="bg1">
                  <a:alpha val="60000"/>
                </a:schemeClr>
              </a:solidFill>
            </a:endParaRPr>
          </a:p>
        </p:txBody>
      </p:sp>
      <p:pic>
        <p:nvPicPr>
          <p:cNvPr id="6146" name="Picture 2" descr="Social Media Measurement png images | PNGWing">
            <a:extLst>
              <a:ext uri="{FF2B5EF4-FFF2-40B4-BE49-F238E27FC236}">
                <a16:creationId xmlns:a16="http://schemas.microsoft.com/office/drawing/2014/main" id="{ADBEF110-1DBB-4D4C-ABD0-F5A7F69C97B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11053" y="923090"/>
            <a:ext cx="6014185" cy="501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679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6095990"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06F358-E63F-452B-8C58-27E1835C7D56}"/>
              </a:ext>
            </a:extLst>
          </p:cNvPr>
          <p:cNvSpPr>
            <a:spLocks noGrp="1"/>
          </p:cNvSpPr>
          <p:nvPr>
            <p:ph type="title"/>
          </p:nvPr>
        </p:nvSpPr>
        <p:spPr>
          <a:xfrm>
            <a:off x="1155557" y="4551036"/>
            <a:ext cx="4284420" cy="1687143"/>
          </a:xfrm>
        </p:spPr>
        <p:txBody>
          <a:bodyPr anchor="t">
            <a:normAutofit fontScale="90000"/>
          </a:bodyPr>
          <a:lstStyle/>
          <a:p>
            <a:r>
              <a:rPr lang="en-US" sz="3600" dirty="0">
                <a:solidFill>
                  <a:schemeClr val="bg1"/>
                </a:solidFill>
              </a:rPr>
              <a:t>Get Visual…..</a:t>
            </a:r>
            <a:br>
              <a:rPr lang="en-US" sz="1100" dirty="0">
                <a:solidFill>
                  <a:schemeClr val="bg1"/>
                </a:solidFill>
              </a:rPr>
            </a:br>
            <a:br>
              <a:rPr lang="en-US" sz="1100" dirty="0">
                <a:solidFill>
                  <a:schemeClr val="bg1"/>
                </a:solidFill>
              </a:rPr>
            </a:br>
            <a:r>
              <a:rPr lang="en-US" sz="2000" dirty="0">
                <a:solidFill>
                  <a:schemeClr val="bg1"/>
                </a:solidFill>
              </a:rPr>
              <a:t>1) Use images, photos, videos</a:t>
            </a:r>
            <a:br>
              <a:rPr lang="en-US" sz="2000" dirty="0">
                <a:solidFill>
                  <a:schemeClr val="bg1"/>
                </a:solidFill>
              </a:rPr>
            </a:br>
            <a:r>
              <a:rPr lang="en-US" sz="2000" dirty="0">
                <a:solidFill>
                  <a:schemeClr val="bg1"/>
                </a:solidFill>
              </a:rPr>
              <a:t>2) GIFs and </a:t>
            </a:r>
            <a:r>
              <a:rPr lang="en-US" sz="2000" dirty="0" err="1">
                <a:solidFill>
                  <a:schemeClr val="bg1"/>
                </a:solidFill>
              </a:rPr>
              <a:t>Giphy</a:t>
            </a:r>
            <a:br>
              <a:rPr lang="en-US" sz="2000" dirty="0">
                <a:solidFill>
                  <a:schemeClr val="bg1"/>
                </a:solidFill>
              </a:rPr>
            </a:br>
            <a:r>
              <a:rPr lang="en-US" sz="2000" dirty="0">
                <a:solidFill>
                  <a:schemeClr val="bg1"/>
                </a:solidFill>
              </a:rPr>
              <a:t>3) Free tools are available to help you (i.e., Canva, Stencil, </a:t>
            </a:r>
            <a:r>
              <a:rPr lang="en-US" sz="2000" dirty="0" err="1">
                <a:solidFill>
                  <a:schemeClr val="bg1"/>
                </a:solidFill>
              </a:rPr>
              <a:t>BeFunky</a:t>
            </a:r>
            <a:br>
              <a:rPr lang="en-US" sz="2000" dirty="0">
                <a:solidFill>
                  <a:schemeClr val="bg1"/>
                </a:solidFill>
              </a:rPr>
            </a:br>
            <a:r>
              <a:rPr lang="en-US" sz="2000" dirty="0">
                <a:solidFill>
                  <a:schemeClr val="bg1"/>
                </a:solidFill>
              </a:rPr>
              <a:t>4) </a:t>
            </a:r>
            <a:r>
              <a:rPr lang="en-US" sz="2000" dirty="0" err="1">
                <a:solidFill>
                  <a:schemeClr val="bg1"/>
                </a:solidFill>
              </a:rPr>
              <a:t>Infogram</a:t>
            </a:r>
            <a:r>
              <a:rPr lang="en-US" sz="2000" dirty="0">
                <a:solidFill>
                  <a:schemeClr val="bg1"/>
                </a:solidFill>
              </a:rPr>
              <a:t> and Piktochart for creating </a:t>
            </a:r>
            <a:r>
              <a:rPr lang="en-US" sz="2000" dirty="0" err="1">
                <a:solidFill>
                  <a:schemeClr val="bg1"/>
                </a:solidFill>
              </a:rPr>
              <a:t>printables</a:t>
            </a:r>
            <a:r>
              <a:rPr lang="en-US" sz="2000" dirty="0">
                <a:solidFill>
                  <a:schemeClr val="bg1"/>
                </a:solidFill>
              </a:rPr>
              <a:t> and charts </a:t>
            </a:r>
            <a:br>
              <a:rPr lang="en-US" sz="1100" dirty="0">
                <a:solidFill>
                  <a:schemeClr val="bg1"/>
                </a:solidFill>
              </a:rPr>
            </a:br>
            <a:endParaRPr lang="en-US" sz="1100" dirty="0">
              <a:solidFill>
                <a:schemeClr val="bg1"/>
              </a:solidFill>
            </a:endParaRPr>
          </a:p>
        </p:txBody>
      </p:sp>
      <p:sp>
        <p:nvSpPr>
          <p:cNvPr id="73" name="Rectangle 72">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5990"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BeFunky Photo Editor Review 2021 – Why Photographers Use BeFunky Online?">
            <a:extLst>
              <a:ext uri="{FF2B5EF4-FFF2-40B4-BE49-F238E27FC236}">
                <a16:creationId xmlns:a16="http://schemas.microsoft.com/office/drawing/2014/main" id="{6CBEB7FC-7305-4D63-A3C8-024031C3B2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47" r="1947"/>
          <a:stretch/>
        </p:blipFill>
        <p:spPr bwMode="auto">
          <a:xfrm>
            <a:off x="1155556" y="637762"/>
            <a:ext cx="9889765" cy="3579308"/>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4650" y="4544112"/>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3C799CC-E970-4EFB-9B8C-E999DCD7987C}"/>
              </a:ext>
            </a:extLst>
          </p:cNvPr>
          <p:cNvSpPr>
            <a:spLocks noGrp="1"/>
          </p:cNvSpPr>
          <p:nvPr>
            <p:ph idx="1"/>
          </p:nvPr>
        </p:nvSpPr>
        <p:spPr>
          <a:xfrm>
            <a:off x="6734649" y="4750698"/>
            <a:ext cx="4310672" cy="1463834"/>
          </a:xfrm>
        </p:spPr>
        <p:txBody>
          <a:bodyPr>
            <a:normAutofit/>
          </a:bodyPr>
          <a:lstStyle/>
          <a:p>
            <a:endParaRPr lang="en-US" sz="1600"/>
          </a:p>
          <a:p>
            <a:endParaRPr lang="en-US" sz="1600"/>
          </a:p>
        </p:txBody>
      </p:sp>
    </p:spTree>
    <p:extLst>
      <p:ext uri="{BB962C8B-B14F-4D97-AF65-F5344CB8AC3E}">
        <p14:creationId xmlns:p14="http://schemas.microsoft.com/office/powerpoint/2010/main" val="1873139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F724D-83A8-4E9B-B963-D44E6320757F}"/>
              </a:ext>
            </a:extLst>
          </p:cNvPr>
          <p:cNvSpPr>
            <a:spLocks noGrp="1"/>
          </p:cNvSpPr>
          <p:nvPr>
            <p:ph type="title"/>
          </p:nvPr>
        </p:nvSpPr>
        <p:spPr>
          <a:xfrm>
            <a:off x="762001" y="803325"/>
            <a:ext cx="5314536" cy="1325563"/>
          </a:xfrm>
        </p:spPr>
        <p:txBody>
          <a:bodyPr>
            <a:normAutofit/>
          </a:bodyPr>
          <a:lstStyle/>
          <a:p>
            <a:r>
              <a:rPr lang="en-US" sz="4000" dirty="0"/>
              <a:t>Tag and Mention other NPOs, Brands, People…..</a:t>
            </a:r>
          </a:p>
        </p:txBody>
      </p:sp>
      <p:sp>
        <p:nvSpPr>
          <p:cNvPr id="3" name="Content Placeholder 2">
            <a:extLst>
              <a:ext uri="{FF2B5EF4-FFF2-40B4-BE49-F238E27FC236}">
                <a16:creationId xmlns:a16="http://schemas.microsoft.com/office/drawing/2014/main" id="{C21BF8B3-0C6B-43D8-9AD2-0243F127F773}"/>
              </a:ext>
            </a:extLst>
          </p:cNvPr>
          <p:cNvSpPr>
            <a:spLocks noGrp="1"/>
          </p:cNvSpPr>
          <p:nvPr>
            <p:ph idx="1"/>
          </p:nvPr>
        </p:nvSpPr>
        <p:spPr>
          <a:xfrm>
            <a:off x="762000" y="2279018"/>
            <a:ext cx="5314543" cy="3375920"/>
          </a:xfrm>
        </p:spPr>
        <p:txBody>
          <a:bodyPr anchor="t">
            <a:normAutofit/>
          </a:bodyPr>
          <a:lstStyle/>
          <a:p>
            <a:endParaRPr lang="en-US" sz="1800" dirty="0"/>
          </a:p>
          <a:p>
            <a:endParaRPr lang="en-US" sz="1800" dirty="0"/>
          </a:p>
        </p:txBody>
      </p:sp>
      <p:sp>
        <p:nvSpPr>
          <p:cNvPr id="8196"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194" name="Picture 2" descr="The 49 Best Nonprofit Logos for Creative Inspiration">
            <a:extLst>
              <a:ext uri="{FF2B5EF4-FFF2-40B4-BE49-F238E27FC236}">
                <a16:creationId xmlns:a16="http://schemas.microsoft.com/office/drawing/2014/main" id="{D22529F8-E172-4EFF-951F-2334980C856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84057" y="1517753"/>
            <a:ext cx="3796790" cy="2047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82766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D2F0-D6C5-4A54-AAB9-9A07E834F62F}"/>
              </a:ext>
            </a:extLst>
          </p:cNvPr>
          <p:cNvSpPr>
            <a:spLocks noGrp="1"/>
          </p:cNvSpPr>
          <p:nvPr>
            <p:ph type="title"/>
          </p:nvPr>
        </p:nvSpPr>
        <p:spPr>
          <a:xfrm>
            <a:off x="762001" y="803325"/>
            <a:ext cx="5314536" cy="1325563"/>
          </a:xfrm>
        </p:spPr>
        <p:txBody>
          <a:bodyPr>
            <a:noAutofit/>
          </a:bodyPr>
          <a:lstStyle/>
          <a:p>
            <a:br>
              <a:rPr lang="en-US" sz="3200" dirty="0"/>
            </a:br>
            <a:br>
              <a:rPr lang="en-US" sz="3200" dirty="0"/>
            </a:br>
            <a:br>
              <a:rPr lang="en-US" sz="3200" dirty="0"/>
            </a:br>
            <a:br>
              <a:rPr lang="en-US" sz="3200" dirty="0"/>
            </a:br>
            <a:br>
              <a:rPr lang="en-US" sz="3200" dirty="0"/>
            </a:br>
            <a:r>
              <a:rPr lang="en-US" sz="4000" dirty="0"/>
              <a:t>Use Hashtags to boost your Social Media visibility and to help people find your</a:t>
            </a:r>
            <a:br>
              <a:rPr lang="en-US" sz="4000" dirty="0"/>
            </a:br>
            <a:r>
              <a:rPr lang="en-US" sz="4000" dirty="0"/>
              <a:t>account…..</a:t>
            </a:r>
            <a:br>
              <a:rPr lang="en-US" sz="4000" dirty="0"/>
            </a:br>
            <a:br>
              <a:rPr lang="en-US" sz="4000" dirty="0"/>
            </a:br>
            <a:r>
              <a:rPr lang="en-US" sz="2000" dirty="0"/>
              <a:t>1) Test hashtags and be sure they are still active</a:t>
            </a:r>
            <a:br>
              <a:rPr lang="en-US" sz="2000" dirty="0"/>
            </a:br>
            <a:r>
              <a:rPr lang="en-US" sz="2000" dirty="0"/>
              <a:t>2) See what other Social Media Platforms are using</a:t>
            </a:r>
          </a:p>
        </p:txBody>
      </p:sp>
      <p:sp>
        <p:nvSpPr>
          <p:cNvPr id="3" name="Content Placeholder 2">
            <a:extLst>
              <a:ext uri="{FF2B5EF4-FFF2-40B4-BE49-F238E27FC236}">
                <a16:creationId xmlns:a16="http://schemas.microsoft.com/office/drawing/2014/main" id="{BC3AAB70-86B3-4B4C-A62F-DC1DDF5BD7A8}"/>
              </a:ext>
            </a:extLst>
          </p:cNvPr>
          <p:cNvSpPr>
            <a:spLocks noGrp="1"/>
          </p:cNvSpPr>
          <p:nvPr>
            <p:ph idx="1"/>
          </p:nvPr>
        </p:nvSpPr>
        <p:spPr>
          <a:xfrm>
            <a:off x="762000" y="2279018"/>
            <a:ext cx="5314543" cy="3375920"/>
          </a:xfrm>
        </p:spPr>
        <p:txBody>
          <a:bodyPr anchor="t">
            <a:normAutofit/>
          </a:bodyPr>
          <a:lstStyle/>
          <a:p>
            <a:endParaRPr lang="en-US" sz="1800" dirty="0"/>
          </a:p>
          <a:p>
            <a:endParaRPr lang="en-US" sz="1800" dirty="0"/>
          </a:p>
        </p:txBody>
      </p:sp>
      <p:sp>
        <p:nvSpPr>
          <p:cNvPr id="73" name="Freeform: Shape 72">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220" name="Picture 4" descr="Hashtag PNG Transparent Images | PNG All">
            <a:extLst>
              <a:ext uri="{FF2B5EF4-FFF2-40B4-BE49-F238E27FC236}">
                <a16:creationId xmlns:a16="http://schemas.microsoft.com/office/drawing/2014/main" id="{6C47FF9E-2575-4221-8C32-2DE9F4229F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84057" y="1119434"/>
            <a:ext cx="3796790" cy="2843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9007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3C2187-D94B-42C8-A1DF-C763C2F4500B}"/>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kern="1200" dirty="0">
                <a:solidFill>
                  <a:schemeClr val="bg1"/>
                </a:solidFill>
                <a:latin typeface="+mj-lt"/>
                <a:ea typeface="+mj-ea"/>
                <a:cs typeface="+mj-cs"/>
              </a:rPr>
              <a:t>What is Social Media?</a:t>
            </a:r>
            <a:br>
              <a:rPr lang="en-US" kern="1200" dirty="0">
                <a:solidFill>
                  <a:schemeClr val="bg1"/>
                </a:solidFill>
                <a:latin typeface="+mj-lt"/>
                <a:ea typeface="+mj-ea"/>
                <a:cs typeface="+mj-cs"/>
              </a:rPr>
            </a:br>
            <a:endParaRPr lang="en-US" kern="1200" dirty="0">
              <a:solidFill>
                <a:schemeClr val="bg1"/>
              </a:solidFill>
              <a:latin typeface="+mj-lt"/>
              <a:ea typeface="+mj-ea"/>
              <a:cs typeface="+mj-cs"/>
            </a:endParaRPr>
          </a:p>
        </p:txBody>
      </p:sp>
      <p:sp>
        <p:nvSpPr>
          <p:cNvPr id="3" name="Text Placeholder 2">
            <a:extLst>
              <a:ext uri="{FF2B5EF4-FFF2-40B4-BE49-F238E27FC236}">
                <a16:creationId xmlns:a16="http://schemas.microsoft.com/office/drawing/2014/main" id="{27891AED-147A-4B85-8F5D-BDA110435A21}"/>
              </a:ext>
            </a:extLst>
          </p:cNvPr>
          <p:cNvSpPr>
            <a:spLocks noGrp="1"/>
          </p:cNvSpPr>
          <p:nvPr>
            <p:ph type="body" idx="1"/>
          </p:nvPr>
        </p:nvSpPr>
        <p:spPr>
          <a:xfrm>
            <a:off x="6746627" y="4750893"/>
            <a:ext cx="4645250" cy="1147863"/>
          </a:xfrm>
        </p:spPr>
        <p:txBody>
          <a:bodyPr vert="horz" lIns="91440" tIns="45720" rIns="91440" bIns="45720" rtlCol="0" anchor="t">
            <a:normAutofit/>
          </a:bodyPr>
          <a:lstStyle/>
          <a:p>
            <a:r>
              <a:rPr lang="en-US" sz="2000" kern="1200">
                <a:solidFill>
                  <a:schemeClr val="bg1"/>
                </a:solidFill>
                <a:latin typeface="+mn-lt"/>
                <a:ea typeface="+mn-ea"/>
                <a:cs typeface="+mn-cs"/>
              </a:rPr>
              <a:t>This may seem obvious to many but probably not to all.</a:t>
            </a:r>
          </a:p>
        </p:txBody>
      </p:sp>
      <p:sp>
        <p:nvSpPr>
          <p:cNvPr id="137" name="Freeform: Shape 13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Facebook logo and symbol, meaning, history, PNG">
            <a:extLst>
              <a:ext uri="{FF2B5EF4-FFF2-40B4-BE49-F238E27FC236}">
                <a16:creationId xmlns:a16="http://schemas.microsoft.com/office/drawing/2014/main" id="{D6CA17DF-FEE9-45DC-8F2B-5260F196E75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9382" y="1483527"/>
            <a:ext cx="4047843" cy="2522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489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B0153-5032-4CB5-9CFB-2407848E850C}"/>
              </a:ext>
            </a:extLst>
          </p:cNvPr>
          <p:cNvSpPr>
            <a:spLocks noGrp="1"/>
          </p:cNvSpPr>
          <p:nvPr>
            <p:ph type="title"/>
          </p:nvPr>
        </p:nvSpPr>
        <p:spPr>
          <a:xfrm>
            <a:off x="6653600" y="1396289"/>
            <a:ext cx="5006336" cy="1325563"/>
          </a:xfrm>
        </p:spPr>
        <p:txBody>
          <a:bodyPr>
            <a:normAutofit fontScale="90000"/>
          </a:bodyPr>
          <a:lstStyle/>
          <a:p>
            <a:r>
              <a:rPr lang="en-US" dirty="0"/>
              <a:t>Keep the Social Media Conversation going…..</a:t>
            </a:r>
            <a:br>
              <a:rPr lang="en-US" sz="3200" dirty="0"/>
            </a:br>
            <a:br>
              <a:rPr lang="en-US" sz="1400" dirty="0"/>
            </a:br>
            <a:br>
              <a:rPr lang="en-US" sz="1400" dirty="0"/>
            </a:br>
            <a:br>
              <a:rPr lang="en-US" sz="1400" dirty="0"/>
            </a:br>
            <a:br>
              <a:rPr lang="en-US" sz="1400" dirty="0"/>
            </a:br>
            <a:r>
              <a:rPr lang="en-US" sz="2200" dirty="0"/>
              <a:t>1) Respond to comments</a:t>
            </a:r>
            <a:br>
              <a:rPr lang="en-US" sz="2200" dirty="0"/>
            </a:br>
            <a:r>
              <a:rPr lang="en-US" sz="2200" dirty="0"/>
              <a:t>2) Share a story about what you’ve posted</a:t>
            </a:r>
            <a:br>
              <a:rPr lang="en-US" sz="2200" dirty="0"/>
            </a:br>
            <a:r>
              <a:rPr lang="en-US" sz="2200" dirty="0"/>
              <a:t>3) Give detail and encourage people to use hashtags with their posts</a:t>
            </a:r>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42" name="Picture 2" descr="Facebook circular logo - Free social media icons">
            <a:extLst>
              <a:ext uri="{FF2B5EF4-FFF2-40B4-BE49-F238E27FC236}">
                <a16:creationId xmlns:a16="http://schemas.microsoft.com/office/drawing/2014/main" id="{B185C486-245A-4319-A41E-848F90CEBE1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4241" y="1616814"/>
            <a:ext cx="4105275" cy="215858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2AF7856-4EBE-4FA1-91A5-78BB94A3515A}"/>
              </a:ext>
            </a:extLst>
          </p:cNvPr>
          <p:cNvSpPr>
            <a:spLocks noGrp="1"/>
          </p:cNvSpPr>
          <p:nvPr>
            <p:ph idx="1"/>
          </p:nvPr>
        </p:nvSpPr>
        <p:spPr>
          <a:xfrm>
            <a:off x="6658044" y="2871982"/>
            <a:ext cx="5006336" cy="3181684"/>
          </a:xfrm>
        </p:spPr>
        <p:txBody>
          <a:bodyPr anchor="t">
            <a:normAutofit/>
          </a:bodyPr>
          <a:lstStyle/>
          <a:p>
            <a:endParaRPr lang="en-US" sz="1800" dirty="0"/>
          </a:p>
          <a:p>
            <a:endParaRPr lang="en-US" sz="1800" dirty="0"/>
          </a:p>
          <a:p>
            <a:endParaRPr lang="en-US" sz="1800" dirty="0"/>
          </a:p>
        </p:txBody>
      </p:sp>
    </p:spTree>
    <p:extLst>
      <p:ext uri="{BB962C8B-B14F-4D97-AF65-F5344CB8AC3E}">
        <p14:creationId xmlns:p14="http://schemas.microsoft.com/office/powerpoint/2010/main" val="1141566809"/>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5036D-9584-45DC-BD23-F28BE15C78DD}"/>
              </a:ext>
            </a:extLst>
          </p:cNvPr>
          <p:cNvSpPr>
            <a:spLocks noGrp="1"/>
          </p:cNvSpPr>
          <p:nvPr>
            <p:ph type="title"/>
          </p:nvPr>
        </p:nvSpPr>
        <p:spPr>
          <a:xfrm>
            <a:off x="6653600" y="1396289"/>
            <a:ext cx="5006336" cy="1325563"/>
          </a:xfrm>
        </p:spPr>
        <p:txBody>
          <a:bodyPr>
            <a:noAutofit/>
          </a:bodyPr>
          <a:lstStyle/>
          <a:p>
            <a:br>
              <a:rPr lang="en-US" sz="3200" dirty="0"/>
            </a:br>
            <a:br>
              <a:rPr lang="en-US" sz="3200" dirty="0"/>
            </a:br>
            <a:r>
              <a:rPr lang="en-US" sz="4000" dirty="0"/>
              <a:t>Schedule Holidays into your Calendar in advance…..</a:t>
            </a:r>
            <a:br>
              <a:rPr lang="en-US" sz="3200" dirty="0"/>
            </a:br>
            <a:br>
              <a:rPr lang="en-US" sz="3200" dirty="0"/>
            </a:br>
            <a:r>
              <a:rPr lang="en-US" sz="3200" dirty="0"/>
              <a:t>Along with the holiday try connecting that holiday with an awareness day or a day with a similar mission as you have with your organization or club…..</a:t>
            </a:r>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266" name="Picture 2" descr="Calendar PNG Transparent Images | PNG All">
            <a:extLst>
              <a:ext uri="{FF2B5EF4-FFF2-40B4-BE49-F238E27FC236}">
                <a16:creationId xmlns:a16="http://schemas.microsoft.com/office/drawing/2014/main" id="{6387015F-1119-4988-845E-C12D68B981B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4241" y="643466"/>
            <a:ext cx="4105275" cy="41052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A72B143-2170-4C58-9135-929783D8A75E}"/>
              </a:ext>
            </a:extLst>
          </p:cNvPr>
          <p:cNvSpPr>
            <a:spLocks noGrp="1"/>
          </p:cNvSpPr>
          <p:nvPr>
            <p:ph idx="1"/>
          </p:nvPr>
        </p:nvSpPr>
        <p:spPr>
          <a:xfrm>
            <a:off x="6658044" y="2871982"/>
            <a:ext cx="5006336" cy="3181684"/>
          </a:xfrm>
        </p:spPr>
        <p:txBody>
          <a:bodyPr anchor="t">
            <a:normAutofit/>
          </a:bodyPr>
          <a:lstStyle/>
          <a:p>
            <a:endParaRPr lang="en-US" sz="1800"/>
          </a:p>
          <a:p>
            <a:endParaRPr lang="en-US" sz="1800"/>
          </a:p>
          <a:p>
            <a:endParaRPr lang="en-US" sz="1800"/>
          </a:p>
          <a:p>
            <a:endParaRPr lang="en-US" sz="1800"/>
          </a:p>
          <a:p>
            <a:pPr marL="0" indent="0">
              <a:buNone/>
            </a:pPr>
            <a:endParaRPr lang="en-US" sz="1800"/>
          </a:p>
        </p:txBody>
      </p:sp>
    </p:spTree>
    <p:extLst>
      <p:ext uri="{BB962C8B-B14F-4D97-AF65-F5344CB8AC3E}">
        <p14:creationId xmlns:p14="http://schemas.microsoft.com/office/powerpoint/2010/main" val="1207526337"/>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A933-F589-4B49-BD5F-DD2E0B60F67C}"/>
              </a:ext>
            </a:extLst>
          </p:cNvPr>
          <p:cNvSpPr>
            <a:spLocks noGrp="1"/>
          </p:cNvSpPr>
          <p:nvPr>
            <p:ph type="title"/>
          </p:nvPr>
        </p:nvSpPr>
        <p:spPr>
          <a:xfrm>
            <a:off x="6653600" y="1396289"/>
            <a:ext cx="5006336" cy="1325563"/>
          </a:xfrm>
        </p:spPr>
        <p:txBody>
          <a:bodyPr>
            <a:noAutofit/>
          </a:bodyPr>
          <a:lstStyle/>
          <a:p>
            <a:r>
              <a:rPr lang="en-US" sz="4000" dirty="0"/>
              <a:t>Run polls…..</a:t>
            </a:r>
            <a:br>
              <a:rPr lang="en-US" sz="3200" dirty="0"/>
            </a:br>
            <a:br>
              <a:rPr lang="en-US" sz="3200" dirty="0"/>
            </a:br>
            <a:r>
              <a:rPr lang="en-US" sz="3200" dirty="0"/>
              <a:t>Facebook, Instagram, Twitter</a:t>
            </a:r>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290" name="Picture 2" descr="Polling - Free business icons">
            <a:extLst>
              <a:ext uri="{FF2B5EF4-FFF2-40B4-BE49-F238E27FC236}">
                <a16:creationId xmlns:a16="http://schemas.microsoft.com/office/drawing/2014/main" id="{81C96075-2EF3-42BD-B404-A4875D7855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4241" y="643466"/>
            <a:ext cx="4105275" cy="41052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D3F8F7E-9083-46B6-9D94-9567B57A9279}"/>
              </a:ext>
            </a:extLst>
          </p:cNvPr>
          <p:cNvSpPr>
            <a:spLocks noGrp="1"/>
          </p:cNvSpPr>
          <p:nvPr>
            <p:ph idx="1"/>
          </p:nvPr>
        </p:nvSpPr>
        <p:spPr>
          <a:xfrm>
            <a:off x="6658044" y="2871982"/>
            <a:ext cx="5006336" cy="3181684"/>
          </a:xfrm>
        </p:spPr>
        <p:txBody>
          <a:bodyPr anchor="t">
            <a:normAutofit/>
          </a:bodyPr>
          <a:lstStyle/>
          <a:p>
            <a:endParaRPr lang="en-US" sz="1800" dirty="0"/>
          </a:p>
          <a:p>
            <a:endParaRPr lang="en-US" sz="1800" dirty="0"/>
          </a:p>
          <a:p>
            <a:pPr marL="0" indent="0">
              <a:buNone/>
            </a:pPr>
            <a:endParaRPr lang="en-US" sz="1800" dirty="0"/>
          </a:p>
        </p:txBody>
      </p:sp>
    </p:spTree>
    <p:extLst>
      <p:ext uri="{BB962C8B-B14F-4D97-AF65-F5344CB8AC3E}">
        <p14:creationId xmlns:p14="http://schemas.microsoft.com/office/powerpoint/2010/main" val="3079100138"/>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144B-1BB4-4B76-8EC2-6E59F36AD1A4}"/>
              </a:ext>
            </a:extLst>
          </p:cNvPr>
          <p:cNvSpPr>
            <a:spLocks noGrp="1"/>
          </p:cNvSpPr>
          <p:nvPr>
            <p:ph type="title"/>
          </p:nvPr>
        </p:nvSpPr>
        <p:spPr>
          <a:xfrm>
            <a:off x="6746628" y="1783959"/>
            <a:ext cx="4645250" cy="2889114"/>
          </a:xfrm>
        </p:spPr>
        <p:txBody>
          <a:bodyPr vert="horz" lIns="91440" tIns="45720" rIns="91440" bIns="45720" rtlCol="0" anchor="b">
            <a:normAutofit fontScale="90000"/>
          </a:bodyPr>
          <a:lstStyle/>
          <a:p>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br>
              <a:rPr lang="en-US" sz="1500" dirty="0"/>
            </a:br>
            <a:r>
              <a:rPr lang="en-US" sz="2200" dirty="0"/>
              <a:t>Host an “Ask Me” experience</a:t>
            </a:r>
            <a:br>
              <a:rPr lang="en-US" sz="2200" dirty="0"/>
            </a:br>
            <a:r>
              <a:rPr lang="en-US" sz="2200" dirty="0"/>
              <a:t>Your audience asks questions and you answer them…..(e.g., Reddit)</a:t>
            </a:r>
            <a:br>
              <a:rPr lang="en-US" sz="2200" dirty="0"/>
            </a:br>
            <a:br>
              <a:rPr lang="en-US" sz="2200" dirty="0"/>
            </a:br>
            <a:r>
              <a:rPr lang="en-US" sz="2200" dirty="0"/>
              <a:t>Go Live</a:t>
            </a:r>
            <a:br>
              <a:rPr lang="en-US" sz="2200" dirty="0"/>
            </a:br>
            <a:r>
              <a:rPr lang="en-US" sz="2200" dirty="0"/>
              <a:t>Facebook users are likely to comment 10x more often during live videos…..</a:t>
            </a:r>
            <a:br>
              <a:rPr lang="en-US" sz="2200" dirty="0"/>
            </a:br>
            <a:br>
              <a:rPr lang="en-US" sz="2200" dirty="0"/>
            </a:br>
            <a:r>
              <a:rPr lang="en-US" sz="2200" dirty="0"/>
              <a:t>Showcase Volunteers or organization Members</a:t>
            </a:r>
            <a:br>
              <a:rPr lang="en-US" sz="2200" dirty="0"/>
            </a:br>
            <a:r>
              <a:rPr lang="en-US" sz="2200" dirty="0"/>
              <a:t>Builds community and humanizes  your organization…..</a:t>
            </a:r>
            <a:br>
              <a:rPr lang="en-US" sz="2200" dirty="0"/>
            </a:br>
            <a:br>
              <a:rPr lang="en-US" sz="1500" dirty="0"/>
            </a:br>
            <a:endParaRPr lang="en-US" sz="1500" dirty="0"/>
          </a:p>
        </p:txBody>
      </p:sp>
      <p:sp>
        <p:nvSpPr>
          <p:cNvPr id="192" name="Freeform: Shape 19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316" name="Picture 4" descr="Find hd Fb Live Png - Fb Live Logo Png, Transparent Png. To search and  download more free transparent png images. | Fb live logo, Live logo, Live  png">
            <a:extLst>
              <a:ext uri="{FF2B5EF4-FFF2-40B4-BE49-F238E27FC236}">
                <a16:creationId xmlns:a16="http://schemas.microsoft.com/office/drawing/2014/main" id="{D0EF7287-E634-48CF-972E-D23E1DAD53F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396" r="1" b="1"/>
          <a:stretch/>
        </p:blipFill>
        <p:spPr bwMode="auto">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5086799"/>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494C-B610-4ED8-982C-BA424D2E47F8}"/>
              </a:ext>
            </a:extLst>
          </p:cNvPr>
          <p:cNvSpPr>
            <a:spLocks noGrp="1"/>
          </p:cNvSpPr>
          <p:nvPr>
            <p:ph type="title"/>
          </p:nvPr>
        </p:nvSpPr>
        <p:spPr>
          <a:xfrm>
            <a:off x="6653600" y="1396289"/>
            <a:ext cx="5006336" cy="1325563"/>
          </a:xfrm>
        </p:spPr>
        <p:txBody>
          <a:bodyPr>
            <a:normAutofit fontScale="90000"/>
          </a:bodyPr>
          <a:lstStyle/>
          <a:p>
            <a:br>
              <a:rPr lang="en-US" sz="2200" dirty="0"/>
            </a:br>
            <a:br>
              <a:rPr lang="en-US" sz="2200" dirty="0"/>
            </a:br>
            <a:br>
              <a:rPr lang="en-US" sz="2200" dirty="0"/>
            </a:br>
            <a:br>
              <a:rPr lang="en-US" sz="2200" dirty="0"/>
            </a:br>
            <a:br>
              <a:rPr lang="en-US" sz="2200" dirty="0"/>
            </a:br>
            <a:br>
              <a:rPr lang="en-US" sz="2200" dirty="0"/>
            </a:br>
            <a:br>
              <a:rPr lang="en-US" sz="2200" dirty="0"/>
            </a:br>
            <a:r>
              <a:rPr lang="en-US" sz="3600" dirty="0"/>
              <a:t>Use Instagram Stories to test new content</a:t>
            </a:r>
            <a:br>
              <a:rPr lang="en-US" sz="2200" dirty="0"/>
            </a:br>
            <a:br>
              <a:rPr lang="en-US" sz="2200" dirty="0"/>
            </a:br>
            <a:br>
              <a:rPr lang="en-US" sz="2200" dirty="0"/>
            </a:br>
            <a:br>
              <a:rPr lang="en-US" sz="2200" dirty="0"/>
            </a:br>
            <a:r>
              <a:rPr lang="en-US" sz="2200" dirty="0"/>
              <a:t>Instagram Stories have a relatively short shelf-life of about 24 hours…..</a:t>
            </a:r>
            <a:br>
              <a:rPr lang="en-US" sz="2200" dirty="0"/>
            </a:br>
            <a:br>
              <a:rPr lang="en-US" sz="2200" dirty="0"/>
            </a:br>
            <a:r>
              <a:rPr lang="en-US" sz="2200" dirty="0"/>
              <a:t>These Stories can showcase the lives and work of various related organizations or projects that your organization supports and/or funds…..</a:t>
            </a:r>
            <a:br>
              <a:rPr lang="en-US" sz="2200" dirty="0"/>
            </a:br>
            <a:br>
              <a:rPr lang="en-US" sz="2200" dirty="0"/>
            </a:br>
            <a:r>
              <a:rPr lang="en-US" sz="2200" dirty="0"/>
              <a:t>Such Stories translate differently than other posts to your organization’s standard Social Media feeds and accounts…..</a:t>
            </a:r>
            <a:br>
              <a:rPr lang="en-US" sz="2200" dirty="0"/>
            </a:br>
            <a:br>
              <a:rPr lang="en-US" sz="2200" dirty="0"/>
            </a:br>
            <a:br>
              <a:rPr lang="en-US" sz="1100" dirty="0"/>
            </a:br>
            <a:endParaRPr lang="en-US" sz="1100" dirty="0"/>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338" name="Picture 2" descr="Alternate Studios | Instagram Stories">
            <a:extLst>
              <a:ext uri="{FF2B5EF4-FFF2-40B4-BE49-F238E27FC236}">
                <a16:creationId xmlns:a16="http://schemas.microsoft.com/office/drawing/2014/main" id="{D2B39BD1-DDB3-447E-A39D-A9D990D6FD7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4241" y="1546627"/>
            <a:ext cx="4105275" cy="2298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04427"/>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EB33-FDCF-456A-9B24-D813B9282485}"/>
              </a:ext>
            </a:extLst>
          </p:cNvPr>
          <p:cNvSpPr>
            <a:spLocks noGrp="1"/>
          </p:cNvSpPr>
          <p:nvPr>
            <p:ph type="title"/>
          </p:nvPr>
        </p:nvSpPr>
        <p:spPr>
          <a:xfrm>
            <a:off x="6653600" y="1396289"/>
            <a:ext cx="5006336" cy="1325563"/>
          </a:xfrm>
        </p:spPr>
        <p:txBody>
          <a:bodyPr>
            <a:normAutofit fontScale="90000"/>
          </a:bodyPr>
          <a:lstStyle/>
          <a:p>
            <a:br>
              <a:rPr lang="en-US" sz="4000" dirty="0"/>
            </a:br>
            <a:br>
              <a:rPr lang="en-US" sz="4000" dirty="0"/>
            </a:br>
            <a:br>
              <a:rPr lang="en-US" sz="4000" dirty="0"/>
            </a:br>
            <a:br>
              <a:rPr lang="en-US" sz="4000" dirty="0"/>
            </a:br>
            <a:r>
              <a:rPr lang="en-US" sz="4000" dirty="0"/>
              <a:t>Test everything that you create on your Social Media Platform feeds, for accuracy and to see if the feed actually works…..</a:t>
            </a:r>
            <a:br>
              <a:rPr lang="en-US" sz="1400" dirty="0"/>
            </a:br>
            <a:br>
              <a:rPr lang="en-US" sz="1400" dirty="0"/>
            </a:br>
            <a:br>
              <a:rPr lang="en-US" sz="1400" dirty="0"/>
            </a:br>
            <a:endParaRPr lang="en-US" sz="1400" dirty="0"/>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362" name="Picture 2" descr="Test vector icon. Test logo isolated. Concept exam, survey, testing. Test  icon on flat style. Stock Vector | Adobe Stock">
            <a:extLst>
              <a:ext uri="{FF2B5EF4-FFF2-40B4-BE49-F238E27FC236}">
                <a16:creationId xmlns:a16="http://schemas.microsoft.com/office/drawing/2014/main" id="{419B5162-700A-4833-BBE1-8E6D499322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4241" y="643466"/>
            <a:ext cx="4105275" cy="41052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7233DE40-C024-462C-A5CD-A6A4B00324CB}"/>
              </a:ext>
            </a:extLst>
          </p:cNvPr>
          <p:cNvSpPr>
            <a:spLocks noGrp="1"/>
          </p:cNvSpPr>
          <p:nvPr>
            <p:ph idx="1"/>
          </p:nvPr>
        </p:nvSpPr>
        <p:spPr>
          <a:xfrm>
            <a:off x="6658044" y="2871982"/>
            <a:ext cx="5006336" cy="3181684"/>
          </a:xfrm>
        </p:spPr>
        <p:txBody>
          <a:bodyPr anchor="t">
            <a:normAutofit/>
          </a:bodyPr>
          <a:lstStyle/>
          <a:p>
            <a:pPr marL="0" indent="0">
              <a:buNone/>
            </a:pPr>
            <a:endParaRPr lang="en-US" sz="1800" dirty="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3362284078"/>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1C4AD-46C7-4091-820B-1449AD3E2EB0}"/>
              </a:ext>
            </a:extLst>
          </p:cNvPr>
          <p:cNvSpPr>
            <a:spLocks noGrp="1"/>
          </p:cNvSpPr>
          <p:nvPr>
            <p:ph type="title"/>
          </p:nvPr>
        </p:nvSpPr>
        <p:spPr>
          <a:xfrm>
            <a:off x="762001" y="803325"/>
            <a:ext cx="5314536" cy="1325563"/>
          </a:xfrm>
        </p:spPr>
        <p:txBody>
          <a:bodyPr>
            <a:noAutofit/>
          </a:bodyPr>
          <a:lstStyle/>
          <a:p>
            <a:r>
              <a:rPr lang="en-US" sz="4000" dirty="0"/>
              <a:t>Overall, your Social Media campaign should serve to:</a:t>
            </a:r>
          </a:p>
        </p:txBody>
      </p:sp>
      <p:sp>
        <p:nvSpPr>
          <p:cNvPr id="3" name="Content Placeholder 2">
            <a:extLst>
              <a:ext uri="{FF2B5EF4-FFF2-40B4-BE49-F238E27FC236}">
                <a16:creationId xmlns:a16="http://schemas.microsoft.com/office/drawing/2014/main" id="{F2C9BBF4-8BE8-4167-9A21-2F5338B4F1DA}"/>
              </a:ext>
            </a:extLst>
          </p:cNvPr>
          <p:cNvSpPr>
            <a:spLocks noGrp="1"/>
          </p:cNvSpPr>
          <p:nvPr>
            <p:ph idx="1"/>
          </p:nvPr>
        </p:nvSpPr>
        <p:spPr>
          <a:xfrm>
            <a:off x="762000" y="2279018"/>
            <a:ext cx="5314543" cy="3375920"/>
          </a:xfrm>
        </p:spPr>
        <p:txBody>
          <a:bodyPr anchor="t">
            <a:normAutofit fontScale="85000" lnSpcReduction="20000"/>
          </a:bodyPr>
          <a:lstStyle/>
          <a:p>
            <a:endParaRPr lang="en-US" sz="1800" dirty="0"/>
          </a:p>
          <a:p>
            <a:r>
              <a:rPr lang="en-US" sz="2400" dirty="0"/>
              <a:t>1) Promote Awareness</a:t>
            </a:r>
          </a:p>
          <a:p>
            <a:endParaRPr lang="en-US" sz="2400" dirty="0"/>
          </a:p>
          <a:p>
            <a:r>
              <a:rPr lang="en-US" sz="2400" dirty="0"/>
              <a:t>2) Build Communities</a:t>
            </a:r>
          </a:p>
          <a:p>
            <a:endParaRPr lang="en-US" sz="2400" dirty="0"/>
          </a:p>
          <a:p>
            <a:r>
              <a:rPr lang="en-US" sz="2400" dirty="0"/>
              <a:t>3) Inspire Action</a:t>
            </a:r>
          </a:p>
          <a:p>
            <a:endParaRPr lang="en-US" sz="2400" dirty="0"/>
          </a:p>
          <a:p>
            <a:r>
              <a:rPr lang="en-US" sz="2400" dirty="0"/>
              <a:t>4) Share Your Impact</a:t>
            </a:r>
          </a:p>
          <a:p>
            <a:endParaRPr lang="en-US" sz="1800" dirty="0"/>
          </a:p>
          <a:p>
            <a:pPr marL="0" indent="0">
              <a:buNone/>
            </a:pPr>
            <a:r>
              <a:rPr lang="en-US" sz="1800" dirty="0"/>
              <a:t>*courtesy of Hootsuite &lt;https://blog.hootsuite.com/social-media-for-nonprofits/amp/&gt;</a:t>
            </a:r>
          </a:p>
          <a:p>
            <a:endParaRPr lang="en-US" sz="1800" dirty="0"/>
          </a:p>
          <a:p>
            <a:pPr marL="0" indent="0">
              <a:buNone/>
            </a:pPr>
            <a:endParaRPr lang="en-US" sz="1800" dirty="0"/>
          </a:p>
        </p:txBody>
      </p:sp>
      <p:sp>
        <p:nvSpPr>
          <p:cNvPr id="71"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386" name="Picture 2" descr="Mission - Mission Icon Png Transparent Transparent PNG - 375x353 - Free  Download on NicePNG">
            <a:extLst>
              <a:ext uri="{FF2B5EF4-FFF2-40B4-BE49-F238E27FC236}">
                <a16:creationId xmlns:a16="http://schemas.microsoft.com/office/drawing/2014/main" id="{9E5D0641-AFBF-4440-8D84-BFA3253045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84057" y="1715037"/>
            <a:ext cx="3796790" cy="1652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0722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FF5430-9FEC-4596-AABA-A73437B02523}"/>
              </a:ext>
            </a:extLst>
          </p:cNvPr>
          <p:cNvSpPr>
            <a:spLocks noGrp="1"/>
          </p:cNvSpPr>
          <p:nvPr>
            <p:ph type="title"/>
          </p:nvPr>
        </p:nvSpPr>
        <p:spPr>
          <a:xfrm>
            <a:off x="838200" y="557188"/>
            <a:ext cx="10515600" cy="1133499"/>
          </a:xfrm>
        </p:spPr>
        <p:txBody>
          <a:bodyPr>
            <a:normAutofit/>
          </a:bodyPr>
          <a:lstStyle/>
          <a:p>
            <a:pPr algn="ctr"/>
            <a:r>
              <a:rPr lang="en-US" sz="5200"/>
              <a:t>Social Media Platforms abound…..</a:t>
            </a:r>
          </a:p>
        </p:txBody>
      </p:sp>
      <p:graphicFrame>
        <p:nvGraphicFramePr>
          <p:cNvPr id="5" name="Content Placeholder 2">
            <a:extLst>
              <a:ext uri="{FF2B5EF4-FFF2-40B4-BE49-F238E27FC236}">
                <a16:creationId xmlns:a16="http://schemas.microsoft.com/office/drawing/2014/main" id="{E9AF6C24-B30B-4410-9A2A-4591578122E6}"/>
              </a:ext>
            </a:extLst>
          </p:cNvPr>
          <p:cNvGraphicFramePr>
            <a:graphicFrameLocks noGrp="1"/>
          </p:cNvGraphicFramePr>
          <p:nvPr>
            <p:ph idx="1"/>
            <p:extLst>
              <p:ext uri="{D42A27DB-BD31-4B8C-83A1-F6EECF244321}">
                <p14:modId xmlns:p14="http://schemas.microsoft.com/office/powerpoint/2010/main" val="365295467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518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93ECD25A-9754-4933-9463-703317351D89}"/>
              </a:ext>
            </a:extLst>
          </p:cNvPr>
          <p:cNvSpPr>
            <a:spLocks noGrp="1"/>
          </p:cNvSpPr>
          <p:nvPr>
            <p:ph type="title"/>
          </p:nvPr>
        </p:nvSpPr>
        <p:spPr>
          <a:xfrm>
            <a:off x="838200" y="643467"/>
            <a:ext cx="2951205" cy="5571066"/>
          </a:xfrm>
        </p:spPr>
        <p:txBody>
          <a:bodyPr>
            <a:normAutofit/>
          </a:bodyPr>
          <a:lstStyle/>
          <a:p>
            <a:r>
              <a:rPr lang="en-US">
                <a:solidFill>
                  <a:srgbClr val="FFFFFF"/>
                </a:solidFill>
              </a:rPr>
              <a:t>Each Social Media Platform has its own distinct stamp…..</a:t>
            </a:r>
          </a:p>
        </p:txBody>
      </p:sp>
      <p:graphicFrame>
        <p:nvGraphicFramePr>
          <p:cNvPr id="5" name="Content Placeholder 2">
            <a:extLst>
              <a:ext uri="{FF2B5EF4-FFF2-40B4-BE49-F238E27FC236}">
                <a16:creationId xmlns:a16="http://schemas.microsoft.com/office/drawing/2014/main" id="{1ADEF1C3-817C-4CDD-AB4B-D5422A8BBCB5}"/>
              </a:ext>
            </a:extLst>
          </p:cNvPr>
          <p:cNvGraphicFramePr>
            <a:graphicFrameLocks noGrp="1"/>
          </p:cNvGraphicFramePr>
          <p:nvPr>
            <p:ph idx="1"/>
            <p:extLst>
              <p:ext uri="{D42A27DB-BD31-4B8C-83A1-F6EECF244321}">
                <p14:modId xmlns:p14="http://schemas.microsoft.com/office/powerpoint/2010/main" val="1340354311"/>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1601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Arc 71">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8D7921-1D36-49BA-9324-187A8C4C25E6}"/>
              </a:ext>
            </a:extLst>
          </p:cNvPr>
          <p:cNvSpPr>
            <a:spLocks noGrp="1"/>
          </p:cNvSpPr>
          <p:nvPr>
            <p:ph type="title"/>
          </p:nvPr>
        </p:nvSpPr>
        <p:spPr>
          <a:xfrm>
            <a:off x="838200" y="643467"/>
            <a:ext cx="2951205" cy="5571066"/>
          </a:xfrm>
        </p:spPr>
        <p:txBody>
          <a:bodyPr>
            <a:normAutofit fontScale="90000"/>
          </a:bodyPr>
          <a:lstStyle/>
          <a:p>
            <a:r>
              <a:rPr lang="en-US" sz="3700" dirty="0">
                <a:solidFill>
                  <a:srgbClr val="FFFFFF"/>
                </a:solidFill>
              </a:rPr>
              <a:t>Use of Social Media Platforms varies by age group, geographic location &amp; need…..first, let’s look at age as it relates to who or what influences each age group when accessing platforms…..</a:t>
            </a:r>
          </a:p>
        </p:txBody>
      </p:sp>
      <p:sp>
        <p:nvSpPr>
          <p:cNvPr id="74" name="Rectangle: Rounded Corners 73">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5" name="Content Placeholder 2">
            <a:extLst>
              <a:ext uri="{FF2B5EF4-FFF2-40B4-BE49-F238E27FC236}">
                <a16:creationId xmlns:a16="http://schemas.microsoft.com/office/drawing/2014/main" id="{242A0BD4-C2A7-4B09-A669-9CCBB1CB3BDA}"/>
              </a:ext>
            </a:extLst>
          </p:cNvPr>
          <p:cNvGraphicFramePr>
            <a:graphicFrameLocks noGrp="1"/>
          </p:cNvGraphicFramePr>
          <p:nvPr>
            <p:ph idx="1"/>
            <p:extLst>
              <p:ext uri="{D42A27DB-BD31-4B8C-83A1-F6EECF244321}">
                <p14:modId xmlns:p14="http://schemas.microsoft.com/office/powerpoint/2010/main" val="4046397641"/>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182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4F04CC-5AA0-4DD2-9C3A-28FDBE9B2B75}"/>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What Social Media Platform or Service does each age group view as their favorite?.....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19E0AD6-8802-48A6-A6E0-DB243771BF5F}"/>
              </a:ext>
            </a:extLst>
          </p:cNvPr>
          <p:cNvSpPr>
            <a:spLocks noGrp="1"/>
          </p:cNvSpPr>
          <p:nvPr>
            <p:ph idx="1"/>
          </p:nvPr>
        </p:nvSpPr>
        <p:spPr>
          <a:xfrm>
            <a:off x="4447308" y="591344"/>
            <a:ext cx="6906491" cy="5585619"/>
          </a:xfrm>
        </p:spPr>
        <p:txBody>
          <a:bodyPr anchor="ctr">
            <a:normAutofit/>
          </a:bodyPr>
          <a:lstStyle/>
          <a:p>
            <a:r>
              <a:rPr lang="en-US" dirty="0"/>
              <a:t>Gen Z (16-23):  Instagram (24%)</a:t>
            </a:r>
          </a:p>
          <a:p>
            <a:r>
              <a:rPr lang="en-US" dirty="0"/>
              <a:t>Millennials (24-37):  WhatsApp (17%)</a:t>
            </a:r>
          </a:p>
          <a:p>
            <a:r>
              <a:rPr lang="en-US" dirty="0"/>
              <a:t>Gen X (38-56):  WhatsApp (20%)</a:t>
            </a:r>
          </a:p>
          <a:p>
            <a:r>
              <a:rPr lang="en-US" dirty="0"/>
              <a:t>Baby Boomers (57-64):  Facebook (21%)</a:t>
            </a:r>
          </a:p>
          <a:p>
            <a:pPr marL="0" indent="0">
              <a:buNone/>
            </a:pPr>
            <a:r>
              <a:rPr lang="en-US" dirty="0"/>
              <a:t>*courtesy of GWI Core Q4 2020 – 180,852 internet users aged 16-64</a:t>
            </a:r>
          </a:p>
        </p:txBody>
      </p:sp>
    </p:spTree>
    <p:extLst>
      <p:ext uri="{BB962C8B-B14F-4D97-AF65-F5344CB8AC3E}">
        <p14:creationId xmlns:p14="http://schemas.microsoft.com/office/powerpoint/2010/main" val="208466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ABADA7-8608-4922-B927-A6DA900A9D11}"/>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Use of Social Media Platforms by interest or need…..by percentage of influencer followers…..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057DE39-6EE4-4684-A63A-BF96CFA6FD26}"/>
              </a:ext>
            </a:extLst>
          </p:cNvPr>
          <p:cNvSpPr>
            <a:spLocks noGrp="1"/>
          </p:cNvSpPr>
          <p:nvPr>
            <p:ph idx="1"/>
          </p:nvPr>
        </p:nvSpPr>
        <p:spPr>
          <a:xfrm>
            <a:off x="4447308" y="591344"/>
            <a:ext cx="6906491" cy="5585619"/>
          </a:xfrm>
        </p:spPr>
        <p:txBody>
          <a:bodyPr anchor="ctr">
            <a:normAutofit/>
          </a:bodyPr>
          <a:lstStyle/>
          <a:p>
            <a:r>
              <a:rPr lang="en-US" sz="2600" dirty="0"/>
              <a:t>Travel:  62%</a:t>
            </a:r>
          </a:p>
          <a:p>
            <a:r>
              <a:rPr lang="en-US" sz="2600" dirty="0"/>
              <a:t>Personal Healthcare:  58%</a:t>
            </a:r>
          </a:p>
          <a:p>
            <a:r>
              <a:rPr lang="en-US" sz="2600" dirty="0"/>
              <a:t>Fitness &amp; Exercise:  52%</a:t>
            </a:r>
          </a:p>
          <a:p>
            <a:r>
              <a:rPr lang="en-US" sz="2600" dirty="0"/>
              <a:t>Wildlife/Nature:  49%</a:t>
            </a:r>
          </a:p>
          <a:p>
            <a:r>
              <a:rPr lang="en-US" sz="2600" dirty="0"/>
              <a:t>DIY/Home Improvements:  47%</a:t>
            </a:r>
          </a:p>
          <a:p>
            <a:r>
              <a:rPr lang="en-US" sz="2600" dirty="0"/>
              <a:t>Fashion:  46%</a:t>
            </a:r>
          </a:p>
          <a:p>
            <a:r>
              <a:rPr lang="en-US" sz="2600" dirty="0"/>
              <a:t>Beauty/Cosmetics:  45%</a:t>
            </a:r>
          </a:p>
          <a:p>
            <a:r>
              <a:rPr lang="en-US" sz="2600" dirty="0"/>
              <a:t>Charities/Volunteering:  33%</a:t>
            </a:r>
          </a:p>
          <a:p>
            <a:pPr marL="0" indent="0">
              <a:buNone/>
            </a:pPr>
            <a:endParaRPr lang="en-US" sz="2600" dirty="0"/>
          </a:p>
          <a:p>
            <a:pPr marL="0" indent="0">
              <a:buNone/>
            </a:pPr>
            <a:r>
              <a:rPr lang="en-US" sz="2600" dirty="0"/>
              <a:t>*courtesy of GWI Core Q4 2020 – 180,862 internet users and 38,049 influencer followers aged 16-64</a:t>
            </a:r>
          </a:p>
        </p:txBody>
      </p:sp>
    </p:spTree>
    <p:extLst>
      <p:ext uri="{BB962C8B-B14F-4D97-AF65-F5344CB8AC3E}">
        <p14:creationId xmlns:p14="http://schemas.microsoft.com/office/powerpoint/2010/main" val="105992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CC9DF8-C8F2-47CB-AB63-E75A4033BE5D}"/>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Every Geographic Market has a favorite/go-to Social Media Platform…..by nation…..some examples…..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26273F-115A-4D5C-B25A-1F7FB51A733C}"/>
              </a:ext>
            </a:extLst>
          </p:cNvPr>
          <p:cNvSpPr>
            <a:spLocks noGrp="1"/>
          </p:cNvSpPr>
          <p:nvPr>
            <p:ph idx="1"/>
          </p:nvPr>
        </p:nvSpPr>
        <p:spPr>
          <a:xfrm>
            <a:off x="4447308" y="591344"/>
            <a:ext cx="6906491" cy="5585619"/>
          </a:xfrm>
        </p:spPr>
        <p:txBody>
          <a:bodyPr anchor="ctr">
            <a:normAutofit/>
          </a:bodyPr>
          <a:lstStyle/>
          <a:p>
            <a:r>
              <a:rPr lang="en-US" sz="2600" dirty="0"/>
              <a:t>Argentina:  WhatsApp</a:t>
            </a:r>
          </a:p>
          <a:p>
            <a:r>
              <a:rPr lang="en-US" sz="2600" dirty="0"/>
              <a:t>China:  WeChat</a:t>
            </a:r>
          </a:p>
          <a:p>
            <a:r>
              <a:rPr lang="en-US" sz="2600" dirty="0"/>
              <a:t>Japan:  LINE</a:t>
            </a:r>
          </a:p>
          <a:p>
            <a:r>
              <a:rPr lang="en-US" sz="2600" dirty="0"/>
              <a:t>Morocco:  Instagram</a:t>
            </a:r>
          </a:p>
          <a:p>
            <a:r>
              <a:rPr lang="en-US" sz="2600" dirty="0"/>
              <a:t>Russia:  VK</a:t>
            </a:r>
          </a:p>
          <a:p>
            <a:r>
              <a:rPr lang="en-US" sz="2600" dirty="0"/>
              <a:t>South Korea:  </a:t>
            </a:r>
            <a:r>
              <a:rPr lang="en-US" sz="2600" dirty="0" err="1"/>
              <a:t>Kakao</a:t>
            </a:r>
            <a:r>
              <a:rPr lang="en-US" sz="2600" dirty="0"/>
              <a:t> Talk</a:t>
            </a:r>
          </a:p>
          <a:p>
            <a:r>
              <a:rPr lang="en-US" sz="2600" dirty="0"/>
              <a:t>UK:  Facebook</a:t>
            </a:r>
          </a:p>
          <a:p>
            <a:r>
              <a:rPr lang="en-US" sz="2600" dirty="0"/>
              <a:t>USA:  Facebook [Note:  Facebook remains resilient, and continues to be the world’s most popular social network. *courtesy of GWI Core Q4 2020 – 156,747 outside China aged 16-64)]</a:t>
            </a:r>
          </a:p>
        </p:txBody>
      </p:sp>
    </p:spTree>
    <p:extLst>
      <p:ext uri="{BB962C8B-B14F-4D97-AF65-F5344CB8AC3E}">
        <p14:creationId xmlns:p14="http://schemas.microsoft.com/office/powerpoint/2010/main" val="1639913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7">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9">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CFBE3814-B26F-4A4A-80B6-CA03E3AD2868}"/>
              </a:ext>
            </a:extLst>
          </p:cNvPr>
          <p:cNvSpPr>
            <a:spLocks noGrp="1"/>
          </p:cNvSpPr>
          <p:nvPr>
            <p:ph type="title"/>
          </p:nvPr>
        </p:nvSpPr>
        <p:spPr>
          <a:xfrm>
            <a:off x="648037" y="1298448"/>
            <a:ext cx="5895178" cy="4099642"/>
          </a:xfrm>
        </p:spPr>
        <p:txBody>
          <a:bodyPr vert="horz" lIns="91440" tIns="45720" rIns="91440" bIns="45720" rtlCol="0" anchor="b">
            <a:normAutofit/>
          </a:bodyPr>
          <a:lstStyle/>
          <a:p>
            <a:r>
              <a:rPr lang="en-US" sz="6600" kern="1200">
                <a:solidFill>
                  <a:srgbClr val="FFFFFF"/>
                </a:solidFill>
                <a:latin typeface="+mj-lt"/>
                <a:ea typeface="+mj-ea"/>
                <a:cs typeface="+mj-cs"/>
              </a:rPr>
              <a:t>What about YouTube, you may ask?.....</a:t>
            </a:r>
          </a:p>
        </p:txBody>
      </p:sp>
      <p:sp>
        <p:nvSpPr>
          <p:cNvPr id="3" name="Text Placeholder 2">
            <a:extLst>
              <a:ext uri="{FF2B5EF4-FFF2-40B4-BE49-F238E27FC236}">
                <a16:creationId xmlns:a16="http://schemas.microsoft.com/office/drawing/2014/main" id="{67A4A655-1476-428A-B384-E7947014E2CC}"/>
              </a:ext>
            </a:extLst>
          </p:cNvPr>
          <p:cNvSpPr>
            <a:spLocks noGrp="1"/>
          </p:cNvSpPr>
          <p:nvPr>
            <p:ph type="body" idx="1"/>
          </p:nvPr>
        </p:nvSpPr>
        <p:spPr>
          <a:xfrm>
            <a:off x="7848600" y="1122363"/>
            <a:ext cx="3505200" cy="4269549"/>
          </a:xfrm>
        </p:spPr>
        <p:txBody>
          <a:bodyPr vert="horz" lIns="91440" tIns="45720" rIns="91440" bIns="45720" rtlCol="0" anchor="b">
            <a:normAutofit/>
          </a:bodyPr>
          <a:lstStyle/>
          <a:p>
            <a:r>
              <a:rPr lang="en-US" kern="1200" dirty="0">
                <a:solidFill>
                  <a:schemeClr val="tx1"/>
                </a:solidFill>
                <a:latin typeface="+mn-lt"/>
                <a:ea typeface="+mn-ea"/>
                <a:cs typeface="+mn-cs"/>
              </a:rPr>
              <a:t>51% of USA/UK consumers use YouTube to research or find products to buy…..outside of China, GWI Core Q4 2020 research shows that “YouTube comes before every other TV, video or film service we (i.e., GWI) track when it comes to monthly engagement.”</a:t>
            </a:r>
          </a:p>
        </p:txBody>
      </p:sp>
      <p:sp>
        <p:nvSpPr>
          <p:cNvPr id="47" name="sketch line 1">
            <a:extLst>
              <a:ext uri="{FF2B5EF4-FFF2-40B4-BE49-F238E27FC236}">
                <a16:creationId xmlns:a16="http://schemas.microsoft.com/office/drawing/2014/main" id="{32C5B66D-E390-4A14-AB60-69626CBF2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626353"/>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sketch line">
            <a:extLst>
              <a:ext uri="{FF2B5EF4-FFF2-40B4-BE49-F238E27FC236}">
                <a16:creationId xmlns:a16="http://schemas.microsoft.com/office/drawing/2014/main" id="{646273DA-F933-4D17-A5FE-B1EF87FD7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298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1555</Words>
  <Application>Microsoft Office PowerPoint</Application>
  <PresentationFormat>Widescreen</PresentationFormat>
  <Paragraphs>109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Social Media -What, Why &amp; Best Practices- </vt:lpstr>
      <vt:lpstr>What is Social Media? </vt:lpstr>
      <vt:lpstr>Social Media Platforms abound…..</vt:lpstr>
      <vt:lpstr>Each Social Media Platform has its own distinct stamp…..</vt:lpstr>
      <vt:lpstr>Use of Social Media Platforms varies by age group, geographic location &amp; need…..first, let’s look at age as it relates to who or what influences each age group when accessing platforms…..</vt:lpstr>
      <vt:lpstr>What Social Media Platform or Service does each age group view as their favorite?.....</vt:lpstr>
      <vt:lpstr>Use of Social Media Platforms by interest or need…..by percentage of influencer followers…..</vt:lpstr>
      <vt:lpstr>Every Geographic Market has a favorite/go-to Social Media Platform…..by nation…..some examples…..</vt:lpstr>
      <vt:lpstr>What about YouTube, you may ask?.....</vt:lpstr>
      <vt:lpstr>Why Social Media?</vt:lpstr>
      <vt:lpstr>Social Media is hot and has nowhere to go but up…..</vt:lpstr>
      <vt:lpstr>When Social Media Content and Commerce collide…..</vt:lpstr>
      <vt:lpstr>Social Media  </vt:lpstr>
      <vt:lpstr>Create a Social Calendar (for consistent posting on Social Media)…..</vt:lpstr>
      <vt:lpstr>Create a Social Calendar (for consistent posting on Social Media)…..  1) As a general rule, 2/3 of content should be “informational” with 1/3 of the content being “promotional” 2) It’s OK to recycle or refresh older content 3) Use Social Media Tools (i.e., Hootsuite, Buffer, TweetDeck, Tailwind, Sprout Social….. </vt:lpstr>
      <vt:lpstr>Use Metrics, and the right metrics, to keep track of and gauge the success of your Social Media Campaign…..   1) Engagement 2) Awareness 3) Referral Traffic</vt:lpstr>
      <vt:lpstr>Get Visual…..  1) Use images, photos, videos 2) GIFs and Giphy 3) Free tools are available to help you (i.e., Canva, Stencil, BeFunky 4) Infogram and Piktochart for creating printables and charts  </vt:lpstr>
      <vt:lpstr>Tag and Mention other NPOs, Brands, People…..</vt:lpstr>
      <vt:lpstr>     Use Hashtags to boost your Social Media visibility and to help people find your account…..  1) Test hashtags and be sure they are still active 2) See what other Social Media Platforms are using</vt:lpstr>
      <vt:lpstr>Keep the Social Media Conversation going…..     1) Respond to comments 2) Share a story about what you’ve posted 3) Give detail and encourage people to use hashtags with their posts</vt:lpstr>
      <vt:lpstr>  Schedule Holidays into your Calendar in advance…..  Along with the holiday try connecting that holiday with an awareness day or a day with a similar mission as you have with your organization or club…..</vt:lpstr>
      <vt:lpstr>Run polls…..  Facebook, Instagram, Twitter</vt:lpstr>
      <vt:lpstr>             Host an “Ask Me” experience Your audience asks questions and you answer them…..(e.g., Reddit)  Go Live Facebook users are likely to comment 10x more often during live videos…..  Showcase Volunteers or organization Members Builds community and humanizes  your organization…..  </vt:lpstr>
      <vt:lpstr>       Use Instagram Stories to test new content    Instagram Stories have a relatively short shelf-life of about 24 hours…..  These Stories can showcase the lives and work of various related organizations or projects that your organization supports and/or funds…..  Such Stories translate differently than other posts to your organization’s standard Social Media feeds and accounts…..   </vt:lpstr>
      <vt:lpstr>    Test everything that you create on your Social Media Platform feeds, for accuracy and to see if the feed actually works…..   </vt:lpstr>
      <vt:lpstr>Overall, your Social Media campaign should serve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-What, Why &amp; Best Practices-</dc:title>
  <dc:creator>Curtis Sonnenberg</dc:creator>
  <cp:lastModifiedBy>Curtis Sonnenberg</cp:lastModifiedBy>
  <cp:revision>3</cp:revision>
  <dcterms:created xsi:type="dcterms:W3CDTF">2021-07-14T14:45:58Z</dcterms:created>
  <dcterms:modified xsi:type="dcterms:W3CDTF">2021-07-14T18:49:44Z</dcterms:modified>
</cp:coreProperties>
</file>